
<file path=[Content_Types].xml><?xml version="1.0" encoding="utf-8"?>
<Types xmlns="http://schemas.openxmlformats.org/package/2006/content-types">
  <Default Extension="xml" ContentType="application/xml"/>
  <Default Extension="wav" ContentType="audio/x-wav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udio/unknown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84"/>
  </p:notesMasterIdLst>
  <p:handoutMasterIdLst>
    <p:handoutMasterId r:id="rId85"/>
  </p:handoutMasterIdLst>
  <p:sldIdLst>
    <p:sldId id="264" r:id="rId3"/>
    <p:sldId id="433" r:id="rId4"/>
    <p:sldId id="289" r:id="rId5"/>
    <p:sldId id="434" r:id="rId6"/>
    <p:sldId id="305" r:id="rId7"/>
    <p:sldId id="323" r:id="rId8"/>
    <p:sldId id="325" r:id="rId9"/>
    <p:sldId id="327" r:id="rId10"/>
    <p:sldId id="435" r:id="rId11"/>
    <p:sldId id="338" r:id="rId12"/>
    <p:sldId id="348" r:id="rId13"/>
    <p:sldId id="353" r:id="rId14"/>
    <p:sldId id="350" r:id="rId15"/>
    <p:sldId id="354" r:id="rId16"/>
    <p:sldId id="355" r:id="rId17"/>
    <p:sldId id="356" r:id="rId18"/>
    <p:sldId id="357" r:id="rId19"/>
    <p:sldId id="362" r:id="rId20"/>
    <p:sldId id="384" r:id="rId21"/>
    <p:sldId id="369" r:id="rId22"/>
    <p:sldId id="417" r:id="rId23"/>
    <p:sldId id="419" r:id="rId24"/>
    <p:sldId id="420" r:id="rId25"/>
    <p:sldId id="421" r:id="rId26"/>
    <p:sldId id="422" r:id="rId27"/>
    <p:sldId id="423" r:id="rId28"/>
    <p:sldId id="424" r:id="rId29"/>
    <p:sldId id="425" r:id="rId30"/>
    <p:sldId id="426" r:id="rId31"/>
    <p:sldId id="427" r:id="rId32"/>
    <p:sldId id="428" r:id="rId33"/>
    <p:sldId id="429" r:id="rId34"/>
    <p:sldId id="430" r:id="rId35"/>
    <p:sldId id="431" r:id="rId36"/>
    <p:sldId id="432" r:id="rId37"/>
    <p:sldId id="436" r:id="rId38"/>
    <p:sldId id="418" r:id="rId39"/>
    <p:sldId id="370" r:id="rId40"/>
    <p:sldId id="371" r:id="rId41"/>
    <p:sldId id="372" r:id="rId42"/>
    <p:sldId id="373" r:id="rId43"/>
    <p:sldId id="374" r:id="rId44"/>
    <p:sldId id="375" r:id="rId45"/>
    <p:sldId id="376" r:id="rId46"/>
    <p:sldId id="377" r:id="rId47"/>
    <p:sldId id="378" r:id="rId48"/>
    <p:sldId id="385" r:id="rId49"/>
    <p:sldId id="386" r:id="rId50"/>
    <p:sldId id="387" r:id="rId51"/>
    <p:sldId id="388" r:id="rId52"/>
    <p:sldId id="389" r:id="rId53"/>
    <p:sldId id="390" r:id="rId54"/>
    <p:sldId id="391" r:id="rId55"/>
    <p:sldId id="392" r:id="rId56"/>
    <p:sldId id="393" r:id="rId57"/>
    <p:sldId id="394" r:id="rId58"/>
    <p:sldId id="395" r:id="rId59"/>
    <p:sldId id="437" r:id="rId60"/>
    <p:sldId id="396" r:id="rId61"/>
    <p:sldId id="415" r:id="rId62"/>
    <p:sldId id="397" r:id="rId63"/>
    <p:sldId id="398" r:id="rId64"/>
    <p:sldId id="399" r:id="rId65"/>
    <p:sldId id="400" r:id="rId66"/>
    <p:sldId id="401" r:id="rId67"/>
    <p:sldId id="402" r:id="rId68"/>
    <p:sldId id="403" r:id="rId69"/>
    <p:sldId id="404" r:id="rId70"/>
    <p:sldId id="405" r:id="rId71"/>
    <p:sldId id="406" r:id="rId72"/>
    <p:sldId id="407" r:id="rId73"/>
    <p:sldId id="408" r:id="rId74"/>
    <p:sldId id="416" r:id="rId75"/>
    <p:sldId id="409" r:id="rId76"/>
    <p:sldId id="410" r:id="rId77"/>
    <p:sldId id="411" r:id="rId78"/>
    <p:sldId id="412" r:id="rId79"/>
    <p:sldId id="413" r:id="rId80"/>
    <p:sldId id="414" r:id="rId81"/>
    <p:sldId id="346" r:id="rId82"/>
    <p:sldId id="302" r:id="rId83"/>
  </p:sldIdLst>
  <p:sldSz cx="9144000" cy="5715000" type="screen16x10"/>
  <p:notesSz cx="6858000" cy="9144000"/>
  <p:defaultTextStyle>
    <a:defPPr>
      <a:defRPr lang="en-US"/>
    </a:defPPr>
    <a:lvl1pPr marL="0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10183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20366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30548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40731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50914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61097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71279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81462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  <p15:guide id="11" orient="horz" pos="1800">
          <p15:clr>
            <a:srgbClr val="A4A3A4"/>
          </p15:clr>
        </p15:guide>
        <p15:guide id="1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5" autoAdjust="0"/>
    <p:restoredTop sz="95616" autoAdjust="0"/>
  </p:normalViewPr>
  <p:slideViewPr>
    <p:cSldViewPr showGuides="1">
      <p:cViewPr varScale="1">
        <p:scale>
          <a:sx n="104" d="100"/>
          <a:sy n="104" d="100"/>
        </p:scale>
        <p:origin x="208" y="1160"/>
      </p:cViewPr>
      <p:guideLst>
        <p:guide pos="3839"/>
        <p:guide orient="horz" pos="2160"/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notesMaster" Target="notesMasters/notesMaster1.xml"/><Relationship Id="rId85" Type="http://schemas.openxmlformats.org/officeDocument/2006/relationships/handoutMaster" Target="handoutMasters/handoutMaster1.xml"/><Relationship Id="rId86" Type="http://schemas.openxmlformats.org/officeDocument/2006/relationships/presProps" Target="presProps.xml"/><Relationship Id="rId87" Type="http://schemas.openxmlformats.org/officeDocument/2006/relationships/viewProps" Target="viewProps.xml"/><Relationship Id="rId88" Type="http://schemas.openxmlformats.org/officeDocument/2006/relationships/theme" Target="theme/theme1.xml"/><Relationship Id="rId8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8/2/18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8/2/18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1pPr>
    <a:lvl2pPr marL="410183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2pPr>
    <a:lvl3pPr marL="820366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3pPr>
    <a:lvl4pPr marL="1230548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4pPr>
    <a:lvl5pPr marL="1640731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5pPr>
    <a:lvl6pPr marL="2050914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61097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871279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281462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7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D4803-6880-4D4E-B123-E6AAB60FBCC0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9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05200" y="1248839"/>
            <a:ext cx="5257800" cy="274902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3700" cap="none" baseline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05200" y="4106334"/>
            <a:ext cx="5257800" cy="1037167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900" b="0">
                <a:solidFill>
                  <a:schemeClr val="tx1"/>
                </a:solidFill>
              </a:defRPr>
            </a:lvl1pPr>
            <a:lvl2pPr marL="41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0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05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0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1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71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8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8/2/18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1" y="228869"/>
            <a:ext cx="1066800" cy="4914634"/>
          </a:xfrm>
        </p:spPr>
        <p:txBody>
          <a:bodyPr vert="eaVert"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28869"/>
            <a:ext cx="6400800" cy="4914634"/>
          </a:xfrm>
        </p:spPr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8/2/18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A30F4-0B4E-4E4B-BC36-C30CD13F4E17}" type="datetimeFigureOut">
              <a:rPr lang="en-US"/>
              <a:t>8/2/18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704169"/>
            <a:ext cx="5257800" cy="1608667"/>
          </a:xfrm>
        </p:spPr>
        <p:txBody>
          <a:bodyPr anchor="t">
            <a:normAutofit/>
          </a:bodyPr>
          <a:lstStyle>
            <a:lvl1pPr algn="l">
              <a:defRPr sz="3700" b="0" cap="none" baseline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603504"/>
            <a:ext cx="5257800" cy="1080823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00">
                <a:solidFill>
                  <a:schemeClr val="tx1"/>
                </a:solidFill>
              </a:defRPr>
            </a:lvl1pPr>
            <a:lvl2pPr marL="4101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203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3054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64073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05091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46109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87127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28146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18170"/>
            <a:ext cx="3733800" cy="372533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418170"/>
            <a:ext cx="3733800" cy="372533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8/2/18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56" y="1340697"/>
            <a:ext cx="3730751" cy="42672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600" b="1"/>
            </a:lvl1pPr>
            <a:lvl2pPr marL="410183" indent="0">
              <a:buNone/>
              <a:defRPr sz="1800" b="1"/>
            </a:lvl2pPr>
            <a:lvl3pPr marL="820366" indent="0">
              <a:buNone/>
              <a:defRPr sz="1600" b="1"/>
            </a:lvl3pPr>
            <a:lvl4pPr marL="1230548" indent="0">
              <a:buNone/>
              <a:defRPr sz="1400" b="1"/>
            </a:lvl4pPr>
            <a:lvl5pPr marL="1640731" indent="0">
              <a:buNone/>
              <a:defRPr sz="1400" b="1"/>
            </a:lvl5pPr>
            <a:lvl6pPr marL="2050914" indent="0">
              <a:buNone/>
              <a:defRPr sz="1400" b="1"/>
            </a:lvl6pPr>
            <a:lvl7pPr marL="2461097" indent="0">
              <a:buNone/>
              <a:defRPr sz="1400" b="1"/>
            </a:lvl7pPr>
            <a:lvl8pPr marL="2871279" indent="0">
              <a:buNone/>
              <a:defRPr sz="1400" b="1"/>
            </a:lvl8pPr>
            <a:lvl9pPr marL="3281462" indent="0">
              <a:buNone/>
              <a:defRPr sz="14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1841500"/>
            <a:ext cx="3733800" cy="3302000"/>
          </a:xfrm>
        </p:spPr>
        <p:txBody>
          <a:bodyPr>
            <a:normAutofit/>
          </a:bodyPr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7455" y="1340697"/>
            <a:ext cx="3730751" cy="42672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600" b="1"/>
            </a:lvl1pPr>
            <a:lvl2pPr marL="410183" indent="0">
              <a:buNone/>
              <a:defRPr sz="1800" b="1"/>
            </a:lvl2pPr>
            <a:lvl3pPr marL="820366" indent="0">
              <a:buNone/>
              <a:defRPr sz="1600" b="1"/>
            </a:lvl3pPr>
            <a:lvl4pPr marL="1230548" indent="0">
              <a:buNone/>
              <a:defRPr sz="1400" b="1"/>
            </a:lvl4pPr>
            <a:lvl5pPr marL="1640731" indent="0">
              <a:buNone/>
              <a:defRPr sz="1400" b="1"/>
            </a:lvl5pPr>
            <a:lvl6pPr marL="2050914" indent="0">
              <a:buNone/>
              <a:defRPr sz="1400" b="1"/>
            </a:lvl6pPr>
            <a:lvl7pPr marL="2461097" indent="0">
              <a:buNone/>
              <a:defRPr sz="1400" b="1"/>
            </a:lvl7pPr>
            <a:lvl8pPr marL="2871279" indent="0">
              <a:buNone/>
              <a:defRPr sz="1400" b="1"/>
            </a:lvl8pPr>
            <a:lvl9pPr marL="3281462" indent="0">
              <a:buNone/>
              <a:defRPr sz="14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4400" y="1841500"/>
            <a:ext cx="3733800" cy="3302000"/>
          </a:xfrm>
        </p:spPr>
        <p:txBody>
          <a:bodyPr>
            <a:normAutofit/>
          </a:bodyPr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8/2/18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8/2/18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8/2/18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971800" y="0"/>
            <a:ext cx="59436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418170"/>
            <a:ext cx="2514600" cy="2370667"/>
          </a:xfrm>
        </p:spPr>
        <p:txBody>
          <a:bodyPr anchor="b">
            <a:normAutofit/>
          </a:bodyPr>
          <a:lstStyle>
            <a:lvl1pPr algn="l">
              <a:defRPr sz="1300" b="1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00" y="402170"/>
            <a:ext cx="5105400" cy="4910667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3873502"/>
            <a:ext cx="2514600" cy="1439333"/>
          </a:xfrm>
        </p:spPr>
        <p:txBody>
          <a:bodyPr>
            <a:normAutofit/>
          </a:bodyPr>
          <a:lstStyle>
            <a:lvl1pPr marL="0" indent="0">
              <a:spcBef>
                <a:spcPts val="807"/>
              </a:spcBef>
              <a:buNone/>
              <a:defRPr sz="1100"/>
            </a:lvl1pPr>
            <a:lvl2pPr marL="410183" indent="0">
              <a:buNone/>
              <a:defRPr sz="1100"/>
            </a:lvl2pPr>
            <a:lvl3pPr marL="820366" indent="0">
              <a:buNone/>
              <a:defRPr sz="900"/>
            </a:lvl3pPr>
            <a:lvl4pPr marL="1230548" indent="0">
              <a:buNone/>
              <a:defRPr sz="800"/>
            </a:lvl4pPr>
            <a:lvl5pPr marL="1640731" indent="0">
              <a:buNone/>
              <a:defRPr sz="800"/>
            </a:lvl5pPr>
            <a:lvl6pPr marL="2050914" indent="0">
              <a:buNone/>
              <a:defRPr sz="800"/>
            </a:lvl6pPr>
            <a:lvl7pPr marL="2461097" indent="0">
              <a:buNone/>
              <a:defRPr sz="800"/>
            </a:lvl7pPr>
            <a:lvl8pPr marL="2871279" indent="0">
              <a:buNone/>
              <a:defRPr sz="800"/>
            </a:lvl8pPr>
            <a:lvl9pPr marL="3281462" indent="0">
              <a:buNone/>
              <a:defRPr sz="8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8/2/18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62101" y="0"/>
            <a:ext cx="60198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000500"/>
            <a:ext cx="5486400" cy="635000"/>
          </a:xfrm>
        </p:spPr>
        <p:txBody>
          <a:bodyPr anchor="b">
            <a:normAutofit/>
          </a:bodyPr>
          <a:lstStyle>
            <a:lvl1pPr algn="l">
              <a:defRPr sz="1300" b="1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232838"/>
            <a:ext cx="5486400" cy="3706813"/>
          </a:xfrm>
        </p:spPr>
        <p:txBody>
          <a:bodyPr>
            <a:normAutofit/>
          </a:bodyPr>
          <a:lstStyle>
            <a:lvl1pPr marL="0" indent="0">
              <a:buNone/>
              <a:defRPr sz="1900"/>
            </a:lvl1pPr>
            <a:lvl2pPr marL="410183" indent="0">
              <a:buNone/>
              <a:defRPr sz="2500"/>
            </a:lvl2pPr>
            <a:lvl3pPr marL="820366" indent="0">
              <a:buNone/>
              <a:defRPr sz="2200"/>
            </a:lvl3pPr>
            <a:lvl4pPr marL="1230548" indent="0">
              <a:buNone/>
              <a:defRPr sz="1800"/>
            </a:lvl4pPr>
            <a:lvl5pPr marL="1640731" indent="0">
              <a:buNone/>
              <a:defRPr sz="1800"/>
            </a:lvl5pPr>
            <a:lvl6pPr marL="2050914" indent="0">
              <a:buNone/>
              <a:defRPr sz="1800"/>
            </a:lvl6pPr>
            <a:lvl7pPr marL="2461097" indent="0">
              <a:buNone/>
              <a:defRPr sz="1800"/>
            </a:lvl7pPr>
            <a:lvl8pPr marL="2871279" indent="0">
              <a:buNone/>
              <a:defRPr sz="1800"/>
            </a:lvl8pPr>
            <a:lvl9pPr marL="3281462" indent="0">
              <a:buNone/>
              <a:defRPr sz="1800"/>
            </a:lvl9pPr>
          </a:lstStyle>
          <a:p>
            <a:r>
              <a:rPr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4635501"/>
            <a:ext cx="5486400" cy="6773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100"/>
            </a:lvl1pPr>
            <a:lvl2pPr marL="410183" indent="0">
              <a:buNone/>
              <a:defRPr sz="1100"/>
            </a:lvl2pPr>
            <a:lvl3pPr marL="820366" indent="0">
              <a:buNone/>
              <a:defRPr sz="900"/>
            </a:lvl3pPr>
            <a:lvl4pPr marL="1230548" indent="0">
              <a:buNone/>
              <a:defRPr sz="800"/>
            </a:lvl4pPr>
            <a:lvl5pPr marL="1640731" indent="0">
              <a:buNone/>
              <a:defRPr sz="800"/>
            </a:lvl5pPr>
            <a:lvl6pPr marL="2050914" indent="0">
              <a:buNone/>
              <a:defRPr sz="800"/>
            </a:lvl6pPr>
            <a:lvl7pPr marL="2461097" indent="0">
              <a:buNone/>
              <a:defRPr sz="800"/>
            </a:lvl7pPr>
            <a:lvl8pPr marL="2871279" indent="0">
              <a:buNone/>
              <a:defRPr sz="800"/>
            </a:lvl8pPr>
            <a:lvl9pPr marL="3281462" indent="0">
              <a:buNone/>
              <a:defRPr sz="8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8/2/18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28600" y="0"/>
            <a:ext cx="86868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3502"/>
            <a:ext cx="7620000" cy="1164167"/>
          </a:xfrm>
          <a:prstGeom prst="rect">
            <a:avLst/>
          </a:prstGeom>
        </p:spPr>
        <p:txBody>
          <a:bodyPr vert="horz" lIns="82036" tIns="41018" rIns="82036" bIns="41018" rtlCol="0" anchor="b">
            <a:normAutofit/>
          </a:bodyPr>
          <a:lstStyle/>
          <a:p>
            <a:r>
              <a:rPr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18170"/>
            <a:ext cx="7620000" cy="3725333"/>
          </a:xfrm>
          <a:prstGeom prst="rect">
            <a:avLst/>
          </a:prstGeom>
        </p:spPr>
        <p:txBody>
          <a:bodyPr vert="horz" lIns="82036" tIns="41018" rIns="82036" bIns="41018" rtlCol="0">
            <a:normAutofit/>
          </a:bodyPr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5334002"/>
            <a:ext cx="205740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l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2DD204D1-F9BD-4643-8480-6EA41EB484F1}" type="datetimeFigureOut">
              <a:rPr lang="en-US"/>
              <a:pPr/>
              <a:t>8/2/18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1651" y="5334002"/>
            <a:ext cx="466344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ctr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52" y="5334002"/>
            <a:ext cx="83086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r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EB37DED6-D4C7-42EE-AB49-D2E39E64FDE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820366" rtl="0" eaLnBrk="1" latinLnBrk="0" hangingPunct="1">
        <a:lnSpc>
          <a:spcPct val="85000"/>
        </a:lnSpc>
        <a:spcBef>
          <a:spcPct val="0"/>
        </a:spcBef>
        <a:buNone/>
        <a:tabLst/>
        <a:defRPr sz="30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092" indent="-205092" algn="l" defTabSz="820366" rtl="0" eaLnBrk="1" latinLnBrk="0" hangingPunct="1">
        <a:lnSpc>
          <a:spcPct val="95000"/>
        </a:lnSpc>
        <a:spcBef>
          <a:spcPts val="1256"/>
        </a:spcBef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92219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79347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476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53603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0731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859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14987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43133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0183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0366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0548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0731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0914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61097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1279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81462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audio" Target="../media/audio1.bin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eg"/><Relationship Id="rId3" Type="http://schemas.openxmlformats.org/officeDocument/2006/relationships/image" Target="../media/image19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Relationship Id="rId3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6.jpg"/><Relationship Id="rId5" Type="http://schemas.openxmlformats.org/officeDocument/2006/relationships/image" Target="../media/image27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2.bin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2.bin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2.bin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2.bin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gi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838" y="2769126"/>
            <a:ext cx="9113162" cy="1002774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Clínica de pronunciación: </a:t>
            </a:r>
            <a:br>
              <a:rPr lang="es-ES_tradnl" dirty="0" smtClean="0"/>
            </a:br>
            <a:r>
              <a:rPr lang="es-ES_tradnl" dirty="0" smtClean="0"/>
              <a:t>Sesión </a:t>
            </a:r>
            <a:r>
              <a:rPr lang="es-ES_tradnl" dirty="0" smtClean="0"/>
              <a:t>5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677834"/>
            <a:ext cx="4572000" cy="1037167"/>
          </a:xfrm>
        </p:spPr>
        <p:txBody>
          <a:bodyPr>
            <a:normAutofit fontScale="92500" lnSpcReduction="10000"/>
          </a:bodyPr>
          <a:lstStyle/>
          <a:p>
            <a:r>
              <a:rPr lang="es-ES_tradnl" dirty="0" smtClean="0"/>
              <a:t>Dirigida por:</a:t>
            </a:r>
          </a:p>
          <a:p>
            <a:r>
              <a:rPr lang="es-ES_tradnl" dirty="0" err="1" smtClean="0"/>
              <a:t>Armin</a:t>
            </a:r>
            <a:r>
              <a:rPr lang="es-ES_tradnl" dirty="0" smtClean="0"/>
              <a:t> </a:t>
            </a:r>
            <a:r>
              <a:rPr lang="es-ES_tradnl" dirty="0" err="1" smtClean="0"/>
              <a:t>Schwegler</a:t>
            </a:r>
            <a:r>
              <a:rPr lang="es-ES_tradnl" dirty="0" smtClean="0"/>
              <a:t>, Joseph Casillas y </a:t>
            </a:r>
          </a:p>
          <a:p>
            <a:r>
              <a:rPr lang="es-ES_tradnl" dirty="0" smtClean="0"/>
              <a:t>Margarita </a:t>
            </a:r>
            <a:r>
              <a:rPr lang="es-ES_tradnl" dirty="0"/>
              <a:t>Muñoz</a:t>
            </a:r>
          </a:p>
          <a:p>
            <a:r>
              <a:rPr lang="es-ES_tradnl" dirty="0" err="1" smtClean="0"/>
              <a:t>Middlebury</a:t>
            </a:r>
            <a:r>
              <a:rPr lang="es-ES_tradnl" dirty="0" smtClean="0"/>
              <a:t> </a:t>
            </a:r>
            <a:r>
              <a:rPr lang="es-ES_tradnl" dirty="0" err="1" smtClean="0"/>
              <a:t>College</a:t>
            </a:r>
            <a:r>
              <a:rPr lang="es-ES_tradnl" dirty="0" smtClean="0"/>
              <a:t> - 2018</a:t>
            </a:r>
            <a:endParaRPr lang="es-ES_tradnl" dirty="0"/>
          </a:p>
        </p:txBody>
      </p:sp>
      <p:pic>
        <p:nvPicPr>
          <p:cNvPr id="5" name="Picture 4" descr="welco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"/>
            <a:ext cx="9144000" cy="2667000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4572000" y="4677833"/>
            <a:ext cx="4572000" cy="1037167"/>
          </a:xfrm>
          <a:prstGeom prst="rect">
            <a:avLst/>
          </a:prstGeom>
        </p:spPr>
        <p:txBody>
          <a:bodyPr vert="horz" lIns="82036" tIns="41018" rIns="82036" bIns="41018" rtlCol="0">
            <a:normAutofit/>
          </a:bodyPr>
          <a:lstStyle>
            <a:lvl1pPr marL="0" indent="0" algn="l" defTabSz="820366" rtl="0" eaLnBrk="1" latinLnBrk="0" hangingPunct="1">
              <a:lnSpc>
                <a:spcPct val="95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19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83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0366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0548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40731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0914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461097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871279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281462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s-ES_tradnl" dirty="0" smtClean="0"/>
          </a:p>
          <a:p>
            <a:pPr algn="r"/>
            <a:endParaRPr lang="es-ES_tradnl" dirty="0" smtClean="0"/>
          </a:p>
          <a:p>
            <a:pPr algn="r"/>
            <a:r>
              <a:rPr lang="es-ES_tradnl" dirty="0" smtClean="0"/>
              <a:t>Jueves: 4:00-4:45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629442"/>
            <a:ext cx="9144000" cy="2123658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El 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6600" dirty="0" err="1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erro</a:t>
            </a:r>
            <a:endParaRPr lang="en-US" sz="6600" dirty="0">
              <a:solidFill>
                <a:schemeClr val="accent3">
                  <a:lumMod val="50000"/>
                </a:schemeClr>
              </a:solidFill>
              <a:latin typeface="Arial Black"/>
              <a:cs typeface="Arial Black"/>
            </a:endParaRPr>
          </a:p>
          <a:p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 dirty="0" err="1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aga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 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 </a:t>
            </a:r>
            <a:endParaRPr lang="en-US" sz="6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486400" y="3924300"/>
            <a:ext cx="3326552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 dirty="0">
                <a:latin typeface="Arial Black"/>
                <a:cs typeface="Arial Black"/>
              </a:rPr>
              <a:t>/</a:t>
            </a:r>
            <a:r>
              <a:rPr lang="en-US" sz="9600" dirty="0" err="1">
                <a:solidFill>
                  <a:srgbClr val="FF0000"/>
                </a:solidFill>
                <a:latin typeface="Arial Black"/>
                <a:cs typeface="Arial Black"/>
              </a:rPr>
              <a:t>p+k</a:t>
            </a:r>
            <a:r>
              <a:rPr lang="en-US" sz="9600" dirty="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 dirty="0">
              <a:solidFill>
                <a:srgbClr val="000000"/>
              </a:solidFill>
            </a:endParaRPr>
          </a:p>
        </p:txBody>
      </p:sp>
      <p:pic>
        <p:nvPicPr>
          <p:cNvPr id="4" name="Picture 3" descr="dog-pooping-848x473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974210"/>
            <a:ext cx="4572000" cy="25501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-38100"/>
            <a:ext cx="91440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rial Black"/>
                <a:cs typeface="Arial Black"/>
              </a:rPr>
              <a:t>¡No </a:t>
            </a:r>
            <a:r>
              <a:rPr lang="en-US" sz="5400" dirty="0" smtClean="0">
                <a:solidFill>
                  <a:schemeClr val="bg1"/>
                </a:solidFill>
                <a:latin typeface="Arial Black"/>
                <a:cs typeface="Arial Black"/>
              </a:rPr>
              <a:t>aspires!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6" name="&quot;No&quot; Symbol 5"/>
          <p:cNvSpPr/>
          <p:nvPr/>
        </p:nvSpPr>
        <p:spPr bwMode="auto">
          <a:xfrm>
            <a:off x="5029200" y="2193410"/>
            <a:ext cx="1219200" cy="9906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84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400"/>
                            </p:stCondLst>
                            <p:childTnLst>
                              <p:par>
                                <p:cTn id="12" presetID="26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400"/>
                            </p:stCondLst>
                            <p:childTnLst>
                              <p:par>
                                <p:cTn id="29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rgbClr val="FFFF00"/>
                </a:solidFill>
              </a:rPr>
              <a:t>repaso</a:t>
            </a:r>
          </a:p>
          <a:p>
            <a:pPr algn="ctr"/>
            <a:r>
              <a:rPr lang="es-ES_tradnl" sz="6600" dirty="0" smtClean="0">
                <a:solidFill>
                  <a:srgbClr val="FFFF00"/>
                </a:solidFill>
              </a:rPr>
              <a:t>ENEMIGO</a:t>
            </a:r>
          </a:p>
          <a:p>
            <a:pPr algn="ctr"/>
            <a:r>
              <a:rPr lang="es-ES_tradnl" sz="6600" dirty="0" smtClean="0">
                <a:solidFill>
                  <a:srgbClr val="FFFFFF"/>
                </a:solidFill>
              </a:rPr>
              <a:t># 3</a:t>
            </a:r>
          </a:p>
        </p:txBody>
      </p:sp>
    </p:spTree>
    <p:extLst>
      <p:ext uri="{BB962C8B-B14F-4D97-AF65-F5344CB8AC3E}">
        <p14:creationId xmlns:p14="http://schemas.microsoft.com/office/powerpoint/2010/main" val="142125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572154"/>
              </p:ext>
            </p:extLst>
          </p:nvPr>
        </p:nvGraphicFramePr>
        <p:xfrm>
          <a:off x="228600" y="1031166"/>
          <a:ext cx="3505200" cy="2103120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752600"/>
                <a:gridCol w="1752600"/>
              </a:tblGrid>
              <a:tr h="370840"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4000" dirty="0" smtClean="0">
                          <a:solidFill>
                            <a:srgbClr val="FF0000"/>
                          </a:solidFill>
                        </a:rPr>
                        <a:t>[b]</a:t>
                      </a:r>
                      <a:endParaRPr lang="es-ES_tradnl" sz="4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4000" dirty="0" smtClean="0">
                          <a:solidFill>
                            <a:srgbClr val="FF0000"/>
                          </a:solidFill>
                        </a:rPr>
                        <a:t>“b”</a:t>
                      </a:r>
                      <a:endParaRPr lang="es-ES_tradnl" sz="4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4000" dirty="0" smtClean="0">
                          <a:solidFill>
                            <a:srgbClr val="FF0000"/>
                          </a:solidFill>
                        </a:rPr>
                        <a:t>[β]</a:t>
                      </a:r>
                      <a:endParaRPr lang="es-ES_tradnl" sz="4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020503"/>
              </p:ext>
            </p:extLst>
          </p:nvPr>
        </p:nvGraphicFramePr>
        <p:xfrm>
          <a:off x="2895600" y="1028700"/>
          <a:ext cx="3505200" cy="2103120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752600"/>
                <a:gridCol w="1752600"/>
              </a:tblGrid>
              <a:tr h="370840"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40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[d]</a:t>
                      </a:r>
                      <a:endParaRPr lang="es-ES_tradnl" sz="40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40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“d”</a:t>
                      </a:r>
                      <a:endParaRPr lang="es-ES_tradnl" sz="40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40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[</a:t>
                      </a:r>
                      <a:r>
                        <a:rPr lang="es-ES_tradnl" sz="4000" dirty="0" err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ð</a:t>
                      </a:r>
                      <a:r>
                        <a:rPr lang="es-ES_tradnl" sz="40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]</a:t>
                      </a:r>
                      <a:endParaRPr lang="es-ES_tradnl" sz="40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0370"/>
              </p:ext>
            </p:extLst>
          </p:nvPr>
        </p:nvGraphicFramePr>
        <p:xfrm>
          <a:off x="5486400" y="1028700"/>
          <a:ext cx="3505200" cy="2103120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752600"/>
                <a:gridCol w="1752600"/>
              </a:tblGrid>
              <a:tr h="370840"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400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[g]</a:t>
                      </a:r>
                      <a:endParaRPr lang="es-ES_tradnl" sz="40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400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“g”</a:t>
                      </a:r>
                      <a:endParaRPr lang="es-ES_tradnl" sz="40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400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[</a:t>
                      </a:r>
                      <a:r>
                        <a:rPr lang="es-ES_tradnl" sz="4000" dirty="0" err="1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ɣ</a:t>
                      </a:r>
                      <a:r>
                        <a:rPr lang="es-ES_tradnl" sz="400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]</a:t>
                      </a:r>
                      <a:endParaRPr lang="es-ES_tradnl" sz="40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V="1">
            <a:off x="1581524" y="1485900"/>
            <a:ext cx="457200" cy="5334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581524" y="2095500"/>
            <a:ext cx="457200" cy="6858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191000" y="1562100"/>
            <a:ext cx="457200" cy="5334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191000" y="2171700"/>
            <a:ext cx="457200" cy="6858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6781800" y="1562100"/>
            <a:ext cx="457200" cy="5334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781800" y="2171700"/>
            <a:ext cx="457200" cy="6858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371600" y="876300"/>
            <a:ext cx="7010400" cy="11430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524000" y="2324100"/>
            <a:ext cx="7010400" cy="11430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352800" y="-38100"/>
            <a:ext cx="28956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 smtClean="0"/>
              <a:t>¡DURO!</a:t>
            </a:r>
            <a:endParaRPr lang="en-US" sz="5500" dirty="0"/>
          </a:p>
        </p:txBody>
      </p:sp>
      <p:sp>
        <p:nvSpPr>
          <p:cNvPr id="16" name="TextBox 15"/>
          <p:cNvSpPr txBox="1"/>
          <p:nvPr/>
        </p:nvSpPr>
        <p:spPr>
          <a:xfrm>
            <a:off x="3733800" y="3543300"/>
            <a:ext cx="28956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 smtClean="0"/>
              <a:t>¡SUAVE!</a:t>
            </a:r>
            <a:endParaRPr lang="en-US" sz="5500" dirty="0"/>
          </a:p>
        </p:txBody>
      </p:sp>
    </p:spTree>
    <p:extLst>
      <p:ext uri="{BB962C8B-B14F-4D97-AF65-F5344CB8AC3E}">
        <p14:creationId xmlns:p14="http://schemas.microsoft.com/office/powerpoint/2010/main" val="296069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/>
      <p:bldP spid="15" grpId="1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1"/>
            <a:ext cx="9144000" cy="2308324"/>
          </a:xfrm>
          <a:prstGeom prst="rect">
            <a:avLst/>
          </a:prstGeom>
          <a:solidFill>
            <a:srgbClr val="FF6FC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7200">
                <a:solidFill>
                  <a:schemeClr val="bg1"/>
                </a:solidFill>
                <a:latin typeface="Arial Black"/>
                <a:cs typeface="+mn-cs"/>
              </a:rPr>
              <a:t>Pronunciación </a:t>
            </a:r>
          </a:p>
          <a:p>
            <a:pPr algn="ctr">
              <a:defRPr/>
            </a:pPr>
            <a:r>
              <a:rPr lang="ja-JP" altLang="en-US" sz="7200">
                <a:solidFill>
                  <a:schemeClr val="bg1"/>
                </a:solidFill>
                <a:latin typeface="Arial"/>
                <a:cs typeface="+mn-cs"/>
              </a:rPr>
              <a:t>“</a:t>
            </a:r>
            <a:r>
              <a:rPr lang="en-US" sz="7200">
                <a:solidFill>
                  <a:srgbClr val="FFFF00"/>
                </a:solidFill>
                <a:latin typeface="Arial Black"/>
                <a:cs typeface="+mn-cs"/>
              </a:rPr>
              <a:t>SUAVE</a:t>
            </a:r>
            <a:r>
              <a:rPr lang="ja-JP" altLang="en-US" sz="7200">
                <a:solidFill>
                  <a:schemeClr val="bg1"/>
                </a:solidFill>
                <a:latin typeface="Arial"/>
                <a:cs typeface="+mn-cs"/>
              </a:rPr>
              <a:t>”</a:t>
            </a:r>
            <a:endParaRPr lang="en-US" sz="7200">
              <a:solidFill>
                <a:schemeClr val="bg1"/>
              </a:solidFill>
              <a:latin typeface="Arial Black"/>
              <a:cs typeface="+mn-cs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838200" y="3314700"/>
            <a:ext cx="1467319" cy="1015663"/>
          </a:xfrm>
          <a:prstGeom prst="rect">
            <a:avLst/>
          </a:prstGeom>
          <a:solidFill>
            <a:srgbClr val="00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 dirty="0" err="1" smtClean="0">
                <a:solidFill>
                  <a:schemeClr val="accent2"/>
                </a:solidFill>
                <a:latin typeface="Arial Black"/>
                <a:cs typeface="+mn-cs"/>
              </a:rPr>
              <a:t>i</a:t>
            </a:r>
            <a:r>
              <a:rPr lang="en-US" sz="6000" dirty="0" err="1" smtClean="0">
                <a:solidFill>
                  <a:srgbClr val="FF0000"/>
                </a:solidFill>
                <a:latin typeface="Arial Black"/>
                <a:cs typeface="+mn-cs"/>
              </a:rPr>
              <a:t>b</a:t>
            </a:r>
            <a:r>
              <a:rPr lang="en-US" sz="6000" dirty="0" err="1" smtClean="0">
                <a:solidFill>
                  <a:schemeClr val="accent2"/>
                </a:solidFill>
                <a:latin typeface="Arial Black"/>
                <a:cs typeface="+mn-cs"/>
              </a:rPr>
              <a:t>a</a:t>
            </a:r>
            <a:endParaRPr lang="en-US" sz="6000" dirty="0">
              <a:solidFill>
                <a:schemeClr val="accent2"/>
              </a:solidFill>
              <a:latin typeface="Arial Black"/>
              <a:cs typeface="+mn-cs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3429000" y="3314700"/>
            <a:ext cx="1980530" cy="1015663"/>
          </a:xfrm>
          <a:prstGeom prst="rect">
            <a:avLst/>
          </a:prstGeom>
          <a:solidFill>
            <a:srgbClr val="00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la</a:t>
            </a:r>
            <a:r>
              <a:rPr lang="en-US" sz="6000" dirty="0" err="1">
                <a:solidFill>
                  <a:srgbClr val="FF0000"/>
                </a:solidFill>
                <a:latin typeface="Arial Black"/>
                <a:cs typeface="+mn-cs"/>
              </a:rPr>
              <a:t>d</a:t>
            </a: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o</a:t>
            </a:r>
            <a:endParaRPr lang="en-US" sz="6000" dirty="0">
              <a:solidFill>
                <a:schemeClr val="accent2"/>
              </a:solidFill>
              <a:latin typeface="Arial Black"/>
              <a:cs typeface="+mn-cs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6465272" y="3314700"/>
            <a:ext cx="1992928" cy="1015663"/>
          </a:xfrm>
          <a:prstGeom prst="rect">
            <a:avLst/>
          </a:prstGeom>
          <a:solidFill>
            <a:srgbClr val="00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la</a:t>
            </a:r>
            <a:r>
              <a:rPr lang="en-US" sz="6000" dirty="0" err="1">
                <a:solidFill>
                  <a:srgbClr val="FF0000"/>
                </a:solidFill>
                <a:latin typeface="Arial Black"/>
                <a:cs typeface="+mn-cs"/>
              </a:rPr>
              <a:t>g</a:t>
            </a: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o</a:t>
            </a:r>
            <a:endParaRPr lang="en-US" sz="6000" dirty="0">
              <a:solidFill>
                <a:schemeClr val="accent2"/>
              </a:solidFill>
              <a:latin typeface="Arial Black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144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7"/>
          <p:cNvSpPr>
            <a:spLocks noChangeArrowheads="1"/>
          </p:cNvSpPr>
          <p:nvPr/>
        </p:nvSpPr>
        <p:spPr bwMode="auto">
          <a:xfrm>
            <a:off x="1866219" y="1485900"/>
            <a:ext cx="5379172" cy="2277547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4200" dirty="0">
                <a:solidFill>
                  <a:srgbClr val="FFFF00"/>
                </a:solidFill>
                <a:cs typeface="+mn-cs"/>
              </a:rPr>
              <a:t>REGLA</a:t>
            </a:r>
          </a:p>
        </p:txBody>
      </p:sp>
    </p:spTree>
    <p:extLst>
      <p:ext uri="{BB962C8B-B14F-4D97-AF65-F5344CB8AC3E}">
        <p14:creationId xmlns:p14="http://schemas.microsoft.com/office/powerpoint/2010/main" val="155231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1"/>
            <a:ext cx="9144000" cy="432426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7700" u="sng" dirty="0" err="1">
                <a:solidFill>
                  <a:srgbClr val="FF0000"/>
                </a:solidFill>
                <a:latin typeface="Arial Black"/>
                <a:cs typeface="Arial Black"/>
              </a:rPr>
              <a:t>Regla</a:t>
            </a:r>
            <a:r>
              <a:rPr lang="en-US" sz="7700" u="sng" dirty="0">
                <a:solidFill>
                  <a:srgbClr val="FF0000"/>
                </a:solidFill>
                <a:latin typeface="Arial Black"/>
                <a:cs typeface="Arial Black"/>
              </a:rPr>
              <a:t> 1</a:t>
            </a:r>
            <a:r>
              <a:rPr lang="en-US" sz="7700" dirty="0">
                <a:solidFill>
                  <a:srgbClr val="FF0000"/>
                </a:solidFill>
                <a:latin typeface="Arial Black"/>
                <a:cs typeface="Arial Black"/>
              </a:rPr>
              <a:t>:</a:t>
            </a:r>
          </a:p>
          <a:p>
            <a:pPr algn="ctr">
              <a:defRPr/>
            </a:pPr>
            <a:r>
              <a:rPr lang="en-US" sz="6600" dirty="0" err="1">
                <a:solidFill>
                  <a:schemeClr val="accent2"/>
                </a:solidFill>
                <a:latin typeface="Arial Black"/>
                <a:cs typeface="Arial Black"/>
              </a:rPr>
              <a:t>Articulación</a:t>
            </a:r>
            <a:endParaRPr lang="en-US" sz="6600" dirty="0">
              <a:solidFill>
                <a:srgbClr val="FF0000"/>
              </a:solidFill>
              <a:latin typeface="Arial Black"/>
              <a:cs typeface="Arial Black"/>
            </a:endParaRPr>
          </a:p>
          <a:p>
            <a:pPr algn="ctr">
              <a:defRPr/>
            </a:pPr>
            <a:r>
              <a:rPr lang="en-US" sz="6600" dirty="0" smtClean="0">
                <a:solidFill>
                  <a:srgbClr val="FF0000"/>
                </a:solidFill>
                <a:latin typeface="Arial Black"/>
                <a:cs typeface="Arial Black"/>
              </a:rPr>
              <a:t>“suave”</a:t>
            </a:r>
            <a:endParaRPr lang="en-US" altLang="ja-JP" sz="6600" dirty="0">
              <a:solidFill>
                <a:srgbClr val="FF0000"/>
              </a:solidFill>
              <a:latin typeface="Arial Black"/>
              <a:cs typeface="Arial Black"/>
            </a:endParaRPr>
          </a:p>
          <a:p>
            <a:pPr algn="ctr">
              <a:defRPr/>
            </a:pP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(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siempre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)</a:t>
            </a:r>
          </a:p>
        </p:txBody>
      </p:sp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0" y="4432637"/>
            <a:ext cx="91440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/>
            <a:r>
              <a:rPr lang="en-US" sz="6000" b="1" dirty="0" smtClean="0"/>
              <a:t>“b</a:t>
            </a:r>
            <a:r>
              <a:rPr lang="en-US" sz="6000" b="1" dirty="0"/>
              <a:t>, d, </a:t>
            </a:r>
            <a:r>
              <a:rPr lang="en-US" sz="6000" b="1" dirty="0" smtClean="0"/>
              <a:t>g”</a:t>
            </a:r>
            <a:endParaRPr lang="en-US" sz="6000" b="1" dirty="0"/>
          </a:p>
        </p:txBody>
      </p:sp>
      <p:sp>
        <p:nvSpPr>
          <p:cNvPr id="4" name="Rectángulo redondeado 3"/>
          <p:cNvSpPr/>
          <p:nvPr/>
        </p:nvSpPr>
        <p:spPr>
          <a:xfrm>
            <a:off x="152400" y="3164834"/>
            <a:ext cx="2286000" cy="11430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6000" dirty="0" smtClean="0">
                <a:solidFill>
                  <a:schemeClr val="bg1"/>
                </a:solidFill>
              </a:rPr>
              <a:t>casi</a:t>
            </a:r>
            <a:endParaRPr lang="es-ES_tradnl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65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 smtClean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6750" y="2354401"/>
            <a:ext cx="3371850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571500" indent="-571500">
              <a:buFont typeface="Arial"/>
              <a:buChar char="•"/>
              <a:defRPr/>
            </a:pPr>
            <a:r>
              <a:rPr lang="pt-PT" sz="4000" dirty="0" smtClean="0">
                <a:latin typeface="Palatino" charset="0"/>
              </a:rPr>
              <a:t>l</a:t>
            </a:r>
            <a:r>
              <a:rPr lang="pt-PT" sz="4000" dirty="0" smtClean="0">
                <a:latin typeface="Palatino" charset="0"/>
                <a:cs typeface="+mn-cs"/>
              </a:rPr>
              <a:t>o</a:t>
            </a:r>
            <a:r>
              <a:rPr lang="pt-PT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pt-PT" sz="4000" dirty="0" smtClean="0">
                <a:latin typeface="Palatino" charset="0"/>
              </a:rPr>
              <a:t>o</a:t>
            </a:r>
            <a:r>
              <a:rPr lang="pt-PT" sz="4000" dirty="0" smtClean="0">
                <a:latin typeface="Palatino" charset="0"/>
                <a:cs typeface="+mn-cs"/>
              </a:rPr>
              <a:t> </a:t>
            </a:r>
            <a:endParaRPr lang="es-CR" sz="4000" dirty="0">
              <a:latin typeface="Palatino" charset="0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pt-PT" sz="4000" dirty="0" err="1" smtClean="0">
                <a:latin typeface="Palatino" charset="0"/>
                <a:cs typeface="+mn-cs"/>
              </a:rPr>
              <a:t>pi</a:t>
            </a:r>
            <a:r>
              <a:rPr lang="pt-PT" sz="4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pt-PT" sz="4000" dirty="0" err="1" smtClean="0">
                <a:latin typeface="Palatino" charset="0"/>
                <a:cs typeface="+mn-cs"/>
              </a:rPr>
              <a:t>o</a:t>
            </a:r>
            <a:r>
              <a:rPr lang="pt-PT" sz="4000" dirty="0" smtClean="0">
                <a:latin typeface="Palatino" charset="0"/>
                <a:cs typeface="+mn-cs"/>
              </a:rPr>
              <a:t> </a:t>
            </a:r>
            <a:r>
              <a:rPr lang="pt-PT" sz="4000" dirty="0">
                <a:latin typeface="Palatino" charset="0"/>
                <a:cs typeface="+mn-cs"/>
              </a:rPr>
              <a:t>	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 smtClean="0">
                <a:latin typeface="Palatino" charset="0"/>
                <a:cs typeface="+mn-cs"/>
              </a:rPr>
              <a:t>la</a:t>
            </a:r>
            <a:r>
              <a:rPr lang="pt-PT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000" dirty="0" err="1" smtClean="0">
                <a:latin typeface="Palatino" charset="0"/>
                <a:cs typeface="+mn-cs"/>
              </a:rPr>
              <a:t>rón</a:t>
            </a:r>
            <a:r>
              <a:rPr lang="es-ES" sz="4000" dirty="0">
                <a:latin typeface="Palatino" charset="0"/>
                <a:cs typeface="+mn-cs"/>
              </a:rPr>
              <a:t>	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pt-PT" sz="4000" dirty="0" smtClean="0">
                <a:latin typeface="Palatino" charset="0"/>
                <a:cs typeface="+mn-cs"/>
              </a:rPr>
              <a:t>di</a:t>
            </a:r>
            <a:r>
              <a:rPr lang="pt-PT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pt-PT" sz="4000" dirty="0" smtClean="0">
                <a:latin typeface="Palatino" charset="0"/>
                <a:cs typeface="+mn-cs"/>
              </a:rPr>
              <a:t>o </a:t>
            </a:r>
            <a:endParaRPr lang="pt-PT" sz="6000" dirty="0">
              <a:latin typeface="Palatino" charset="0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 err="1" smtClean="0">
                <a:latin typeface="Palatino" charset="0"/>
                <a:cs typeface="+mn-cs"/>
              </a:rPr>
              <a:t>pa</a:t>
            </a:r>
            <a:r>
              <a:rPr lang="pt-PT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4000" dirty="0" smtClean="0">
                <a:latin typeface="Palatino" charset="0"/>
                <a:cs typeface="+mn-cs"/>
              </a:rPr>
              <a:t>o</a:t>
            </a:r>
            <a:endParaRPr lang="en-US" sz="4000" dirty="0">
              <a:latin typeface="Palatino" charset="0"/>
              <a:cs typeface="+mn-cs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642289" y="3086100"/>
            <a:ext cx="3892111" cy="132343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[</a:t>
            </a:r>
            <a:r>
              <a:rPr lang="en-US" sz="8000" b="1">
                <a:solidFill>
                  <a:srgbClr val="FFFF00"/>
                </a:solidFill>
                <a:latin typeface="SILDoulos IPA93" charset="0"/>
                <a:cs typeface="+mn-cs"/>
              </a:rPr>
              <a:t>suave</a:t>
            </a: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64413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4308872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8800" u="sng" dirty="0" err="1">
                <a:solidFill>
                  <a:srgbClr val="FF0000"/>
                </a:solidFill>
                <a:latin typeface="Arial Black"/>
                <a:cs typeface="Arial Black"/>
              </a:rPr>
              <a:t>Regla</a:t>
            </a:r>
            <a:r>
              <a:rPr lang="en-US" sz="8800" u="sng" dirty="0">
                <a:solidFill>
                  <a:srgbClr val="FF0000"/>
                </a:solidFill>
                <a:latin typeface="Arial Black"/>
                <a:cs typeface="Arial Black"/>
              </a:rPr>
              <a:t> 2</a:t>
            </a:r>
            <a:r>
              <a:rPr lang="en-US" sz="8800" dirty="0">
                <a:solidFill>
                  <a:srgbClr val="FF0000"/>
                </a:solidFill>
                <a:latin typeface="Arial Black"/>
                <a:cs typeface="Arial Black"/>
              </a:rPr>
              <a:t>:</a:t>
            </a:r>
          </a:p>
          <a:p>
            <a:pPr algn="ctr">
              <a:defRPr/>
            </a:pPr>
            <a:r>
              <a:rPr lang="en-US" sz="6000" dirty="0" err="1" smtClean="0">
                <a:solidFill>
                  <a:schemeClr val="accent2"/>
                </a:solidFill>
                <a:latin typeface="Arial Black"/>
                <a:cs typeface="Arial Black"/>
              </a:rPr>
              <a:t>Articulación</a:t>
            </a:r>
            <a:endParaRPr lang="en-US" sz="6000" dirty="0">
              <a:solidFill>
                <a:srgbClr val="FF0000"/>
              </a:solidFill>
              <a:latin typeface="Arial Black"/>
              <a:cs typeface="Arial Black"/>
            </a:endParaRPr>
          </a:p>
          <a:p>
            <a:pPr algn="ctr">
              <a:defRPr/>
            </a:pPr>
            <a:r>
              <a:rPr lang="en-US" sz="6000" dirty="0" smtClean="0">
                <a:solidFill>
                  <a:srgbClr val="FF0000"/>
                </a:solidFill>
                <a:latin typeface="Arial Black"/>
                <a:cs typeface="Arial Black"/>
              </a:rPr>
              <a:t>“suave”</a:t>
            </a:r>
            <a:endParaRPr lang="en-US" altLang="ja-JP" sz="6000" dirty="0">
              <a:solidFill>
                <a:srgbClr val="FF0000"/>
              </a:solidFill>
              <a:latin typeface="Arial Black"/>
              <a:cs typeface="Arial Black"/>
            </a:endParaRPr>
          </a:p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también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para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 "v"</a:t>
            </a:r>
            <a:endParaRPr lang="en-US" sz="8800" dirty="0">
              <a:solidFill>
                <a:srgbClr val="FF0000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06849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 smtClean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800600" y="2476500"/>
            <a:ext cx="3892111" cy="132343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[</a:t>
            </a:r>
            <a:r>
              <a:rPr lang="en-US" sz="8000" b="1">
                <a:solidFill>
                  <a:srgbClr val="FFFF00"/>
                </a:solidFill>
                <a:latin typeface="SILDoulos IPA93" charset="0"/>
                <a:cs typeface="+mn-cs"/>
              </a:rPr>
              <a:t>suave</a:t>
            </a: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]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98307" y="2324100"/>
            <a:ext cx="2121093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571500" indent="-571500">
              <a:buFont typeface="Arial"/>
              <a:buChar char="•"/>
              <a:defRPr/>
            </a:pPr>
            <a:r>
              <a:rPr lang="es-ES" sz="4000" dirty="0" smtClean="0">
                <a:latin typeface="Palatino" charset="0"/>
                <a:cs typeface="+mn-cs"/>
              </a:rPr>
              <a:t>pa</a:t>
            </a:r>
            <a:r>
              <a:rPr lang="es-ES" sz="4000" b="1" u="sng" dirty="0" smtClean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4000" dirty="0" smtClean="0">
                <a:latin typeface="Palatino" charset="0"/>
                <a:cs typeface="+mn-cs"/>
              </a:rPr>
              <a:t>o  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 smtClean="0">
                <a:latin typeface="Palatino" charset="0"/>
                <a:cs typeface="+mn-cs"/>
              </a:rPr>
              <a:t>sa</a:t>
            </a:r>
            <a:r>
              <a:rPr lang="es-ES" sz="4000" b="1" u="sng" dirty="0" smtClean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4000" dirty="0" smtClean="0">
                <a:latin typeface="Palatino" charset="0"/>
                <a:cs typeface="+mn-cs"/>
              </a:rPr>
              <a:t>io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 smtClean="0">
                <a:latin typeface="Palatino" charset="0"/>
                <a:cs typeface="+mn-cs"/>
              </a:rPr>
              <a:t>sua</a:t>
            </a:r>
            <a:r>
              <a:rPr lang="es-ES" sz="4000" b="1" u="sng" dirty="0" smtClean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4000" dirty="0" smtClean="0">
                <a:latin typeface="Palatino" charset="0"/>
                <a:cs typeface="+mn-cs"/>
              </a:rPr>
              <a:t>e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 smtClean="0">
                <a:latin typeface="Palatino" charset="0"/>
                <a:cs typeface="+mn-cs"/>
              </a:rPr>
              <a:t>cue</a:t>
            </a:r>
            <a:r>
              <a:rPr lang="es-ES" sz="4000" b="1" u="sng" dirty="0" smtClean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4000" dirty="0" smtClean="0">
                <a:latin typeface="Palatino" charset="0"/>
                <a:cs typeface="+mn-cs"/>
              </a:rPr>
              <a:t>a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 smtClean="0">
                <a:latin typeface="Palatino" charset="0"/>
                <a:cs typeface="+mn-cs"/>
              </a:rPr>
              <a:t>la</a:t>
            </a:r>
            <a:r>
              <a:rPr lang="es-ES" sz="4000" b="1" u="sng" dirty="0" smtClean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4000" dirty="0" smtClean="0">
                <a:latin typeface="Palatino" charset="0"/>
                <a:cs typeface="+mn-cs"/>
              </a:rPr>
              <a:t>ios</a:t>
            </a:r>
            <a:endParaRPr lang="en-US" sz="4000" dirty="0">
              <a:latin typeface="Palatino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069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 smtClean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277570" y="2354401"/>
            <a:ext cx="6571030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685800" indent="-685800">
              <a:buFont typeface="Arial"/>
              <a:buChar char="•"/>
              <a:defRPr/>
            </a:pPr>
            <a:r>
              <a:rPr lang="es-ES" sz="5000" dirty="0" smtClean="0">
                <a:latin typeface="Palatino" charset="0"/>
                <a:cs typeface="+mn-cs"/>
              </a:rPr>
              <a:t>es </a:t>
            </a:r>
            <a:r>
              <a:rPr lang="es-ES" sz="5000" dirty="0">
                <a:latin typeface="Palatino" charset="0"/>
                <a:cs typeface="+mn-cs"/>
              </a:rPr>
              <a:t>mi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5000" dirty="0">
                <a:latin typeface="Palatino" charset="0"/>
                <a:cs typeface="+mn-cs"/>
              </a:rPr>
              <a:t>e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5000" dirty="0">
                <a:latin typeface="Palatino" charset="0"/>
                <a:cs typeface="+mn-cs"/>
              </a:rPr>
              <a:t>o		</a:t>
            </a:r>
            <a:endParaRPr lang="es-CR" sz="5000" dirty="0">
              <a:latin typeface="Palatino" charset="0"/>
              <a:cs typeface="+mn-cs"/>
            </a:endParaRPr>
          </a:p>
          <a:p>
            <a:pPr marL="685800" indent="-685800">
              <a:buFont typeface="Arial"/>
              <a:buChar char="•"/>
              <a:defRPr/>
            </a:pPr>
            <a:r>
              <a:rPr lang="es-ES" sz="5000" dirty="0" smtClean="0">
                <a:latin typeface="Palatino" charset="0"/>
                <a:cs typeface="+mn-cs"/>
              </a:rPr>
              <a:t>no tiene </a:t>
            </a:r>
            <a:r>
              <a:rPr lang="es-ES" sz="5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5000" dirty="0" smtClean="0">
                <a:latin typeface="Palatino" charset="0"/>
                <a:cs typeface="+mn-cs"/>
              </a:rPr>
              <a:t>anas</a:t>
            </a:r>
            <a:r>
              <a:rPr lang="es-ES" sz="5000" dirty="0">
                <a:latin typeface="Palatino" charset="0"/>
                <a:cs typeface="+mn-cs"/>
              </a:rPr>
              <a:t>	</a:t>
            </a:r>
            <a:endParaRPr lang="es-CR" sz="5000" dirty="0">
              <a:latin typeface="Palatino" charset="0"/>
              <a:cs typeface="+mn-cs"/>
            </a:endParaRPr>
          </a:p>
          <a:p>
            <a:pPr marL="685800" indent="-685800">
              <a:buFont typeface="Arial"/>
              <a:buChar char="•"/>
              <a:defRPr/>
            </a:pPr>
            <a:r>
              <a:rPr lang="es-ES" sz="5000" dirty="0" smtClean="0">
                <a:latin typeface="Palatino" charset="0"/>
                <a:cs typeface="+mn-cs"/>
              </a:rPr>
              <a:t>ha</a:t>
            </a:r>
            <a:r>
              <a:rPr lang="es-ES" sz="5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5000" dirty="0" smtClean="0">
                <a:latin typeface="Palatino" charset="0"/>
                <a:cs typeface="+mn-cs"/>
              </a:rPr>
              <a:t>la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5000" dirty="0">
                <a:latin typeface="Palatino" charset="0"/>
                <a:cs typeface="+mn-cs"/>
              </a:rPr>
              <a:t>e uste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endParaRPr lang="es-CR" sz="5000" dirty="0">
              <a:latin typeface="Palatino" charset="0"/>
              <a:cs typeface="+mn-cs"/>
            </a:endParaRPr>
          </a:p>
          <a:p>
            <a:pPr marL="685800" indent="-685800">
              <a:buFont typeface="Arial"/>
              <a:buChar char="•"/>
              <a:defRPr/>
            </a:pPr>
            <a:r>
              <a:rPr lang="es-ES" sz="5000" dirty="0" smtClean="0">
                <a:latin typeface="Palatino" charset="0"/>
                <a:cs typeface="+mn-cs"/>
              </a:rPr>
              <a:t>¿</a:t>
            </a:r>
            <a:r>
              <a:rPr lang="es-ES" sz="5000" dirty="0">
                <a:latin typeface="Palatino" charset="0"/>
                <a:cs typeface="+mn-cs"/>
              </a:rPr>
              <a:t>quién ha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5000" dirty="0">
                <a:latin typeface="Palatino" charset="0"/>
                <a:cs typeface="+mn-cs"/>
              </a:rPr>
              <a:t>ló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5000" dirty="0">
                <a:latin typeface="Palatino" charset="0"/>
                <a:cs typeface="+mn-cs"/>
              </a:rPr>
              <a:t>e mí? </a:t>
            </a:r>
            <a:endParaRPr lang="en-US" sz="5000" dirty="0">
              <a:latin typeface="Palatino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859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181600" y="2019300"/>
            <a:ext cx="3429000" cy="1981200"/>
          </a:xfrm>
          <a:prstGeom prst="roundRect">
            <a:avLst>
              <a:gd name="adj" fmla="val 50000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>
                <a:solidFill>
                  <a:srgbClr val="FF6600"/>
                </a:solidFill>
              </a:rPr>
              <a:t>¡Hoy </a:t>
            </a:r>
            <a:r>
              <a:rPr lang="en-US" sz="3500" dirty="0" err="1" smtClean="0">
                <a:solidFill>
                  <a:srgbClr val="FF6600"/>
                </a:solidFill>
              </a:rPr>
              <a:t>es</a:t>
            </a:r>
            <a:r>
              <a:rPr lang="en-US" sz="3500" dirty="0" smtClean="0">
                <a:solidFill>
                  <a:srgbClr val="FF6600"/>
                </a:solidFill>
              </a:rPr>
              <a:t> la </a:t>
            </a:r>
            <a:r>
              <a:rPr lang="en-US" sz="3500" dirty="0" err="1" smtClean="0">
                <a:solidFill>
                  <a:srgbClr val="FF6600"/>
                </a:solidFill>
              </a:rPr>
              <a:t>última</a:t>
            </a:r>
            <a:r>
              <a:rPr lang="en-US" sz="3500" dirty="0" smtClean="0">
                <a:solidFill>
                  <a:srgbClr val="FF6600"/>
                </a:solidFill>
              </a:rPr>
              <a:t> </a:t>
            </a:r>
            <a:r>
              <a:rPr lang="en-US" sz="3500" dirty="0" err="1" smtClean="0">
                <a:solidFill>
                  <a:srgbClr val="FF6600"/>
                </a:solidFill>
              </a:rPr>
              <a:t>clínica</a:t>
            </a:r>
            <a:r>
              <a:rPr lang="en-US" sz="3500" dirty="0" smtClean="0">
                <a:solidFill>
                  <a:srgbClr val="FF6600"/>
                </a:solidFill>
              </a:rPr>
              <a:t>!</a:t>
            </a:r>
          </a:p>
        </p:txBody>
      </p:sp>
      <p:pic>
        <p:nvPicPr>
          <p:cNvPr id="5" name="Picture 4" descr="best-cry-ever-o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65" y="1915619"/>
            <a:ext cx="40640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28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1800" y="2247900"/>
            <a:ext cx="291465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953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-1"/>
            <a:ext cx="5867400" cy="5009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76400" y="4610100"/>
            <a:ext cx="5867400" cy="110799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/</a:t>
            </a:r>
            <a:r>
              <a:rPr lang="en-US" sz="6600" dirty="0" err="1">
                <a:solidFill>
                  <a:schemeClr val="bg1"/>
                </a:solidFill>
              </a:rPr>
              <a:t>rrrrrrrrrrrrrrrr</a:t>
            </a:r>
            <a:r>
              <a:rPr lang="en-US" sz="660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75154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94402" y="4143375"/>
            <a:ext cx="2146742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/rrrrr/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562600" y="666750"/>
            <a:ext cx="2743200" cy="4714875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 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2600" y="4143375"/>
            <a:ext cx="2743200" cy="110799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/</a:t>
            </a:r>
            <a:r>
              <a:rPr lang="en-US" sz="6600" dirty="0" err="1" smtClean="0">
                <a:solidFill>
                  <a:schemeClr val="bg1"/>
                </a:solidFill>
              </a:rPr>
              <a:t>rrrrrrr</a:t>
            </a:r>
            <a:r>
              <a:rPr lang="en-US" sz="66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812800" y="666750"/>
            <a:ext cx="2540000" cy="47148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402196" y="747853"/>
            <a:ext cx="137160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600" dirty="0" err="1">
                <a:latin typeface="Arial Black" charset="0"/>
              </a:rPr>
              <a:t>p</a:t>
            </a:r>
            <a:r>
              <a:rPr lang="en-US" sz="3600" dirty="0" err="1" smtClean="0">
                <a:latin typeface="Arial Black" charset="0"/>
              </a:rPr>
              <a:t>e</a:t>
            </a:r>
            <a:r>
              <a:rPr lang="en-US" sz="3600" u="sng" dirty="0" err="1" smtClean="0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 smtClean="0">
                <a:latin typeface="Arial Black" charset="0"/>
              </a:rPr>
              <a:t>o</a:t>
            </a:r>
            <a:endParaRPr lang="en-US" sz="3600" dirty="0" smtClean="0">
              <a:latin typeface="Arial Black" charset="0"/>
            </a:endParaRPr>
          </a:p>
          <a:p>
            <a:r>
              <a:rPr lang="en-US" sz="3600" dirty="0" err="1">
                <a:latin typeface="Arial Black" charset="0"/>
              </a:rPr>
              <a:t>c</a:t>
            </a:r>
            <a:r>
              <a:rPr lang="en-US" sz="3600" dirty="0" err="1" smtClean="0">
                <a:latin typeface="Arial Black" charset="0"/>
              </a:rPr>
              <a:t>a</a:t>
            </a:r>
            <a:r>
              <a:rPr lang="en-US" sz="3600" u="sng" dirty="0" err="1" smtClean="0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 smtClean="0">
                <a:latin typeface="Arial Black" charset="0"/>
              </a:rPr>
              <a:t>o</a:t>
            </a:r>
            <a:endParaRPr lang="en-US" sz="3600" dirty="0" smtClean="0">
              <a:latin typeface="Arial Black" charset="0"/>
            </a:endParaRPr>
          </a:p>
          <a:p>
            <a:r>
              <a:rPr lang="en-US" sz="3600" dirty="0" err="1">
                <a:latin typeface="Arial Black" charset="0"/>
              </a:rPr>
              <a:t>p</a:t>
            </a:r>
            <a:r>
              <a:rPr lang="en-US" sz="3600" dirty="0" err="1" smtClean="0">
                <a:latin typeface="Arial Black" charset="0"/>
              </a:rPr>
              <a:t>a</a:t>
            </a:r>
            <a:r>
              <a:rPr lang="en-US" sz="3600" u="sng" dirty="0" err="1" smtClean="0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 smtClean="0">
                <a:latin typeface="Arial Black" charset="0"/>
              </a:rPr>
              <a:t>a</a:t>
            </a:r>
            <a:endParaRPr lang="en-US" sz="3600" dirty="0" smtClean="0">
              <a:latin typeface="Arial Black" charset="0"/>
            </a:endParaRPr>
          </a:p>
          <a:p>
            <a:r>
              <a:rPr lang="en-US" sz="3600" dirty="0" err="1" smtClean="0">
                <a:latin typeface="Arial Black" charset="0"/>
              </a:rPr>
              <a:t>co</a:t>
            </a:r>
            <a:r>
              <a:rPr lang="en-US" sz="3600" dirty="0" err="1" smtClean="0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 smtClean="0">
                <a:latin typeface="Arial Black" charset="0"/>
              </a:rPr>
              <a:t>		</a:t>
            </a:r>
            <a:endParaRPr lang="en-US" sz="3600" dirty="0">
              <a:latin typeface="Arial Black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47800" y="4143375"/>
            <a:ext cx="1320800" cy="1107996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</a:rPr>
              <a:t>/</a:t>
            </a:r>
            <a:r>
              <a:rPr lang="en-US" sz="6600" dirty="0" err="1" smtClean="0">
                <a:solidFill>
                  <a:schemeClr val="bg1"/>
                </a:solidFill>
              </a:rPr>
              <a:t>ɾ</a:t>
            </a:r>
            <a:r>
              <a:rPr lang="en-US" sz="6600" dirty="0" smtClean="0">
                <a:solidFill>
                  <a:schemeClr val="bg1"/>
                </a:solidFill>
              </a:rPr>
              <a:t>/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352800" y="1601569"/>
            <a:ext cx="22098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Arial Black" charset="0"/>
              </a:rPr>
              <a:t>v</a:t>
            </a:r>
            <a:r>
              <a:rPr lang="en-US" sz="3600" dirty="0" smtClean="0">
                <a:latin typeface="Arial Black" charset="0"/>
              </a:rPr>
              <a:t>s.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6134100" y="669896"/>
            <a:ext cx="16002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600" dirty="0" err="1" smtClean="0">
                <a:latin typeface="Arial Black" charset="0"/>
              </a:rPr>
              <a:t>pe</a:t>
            </a:r>
            <a:r>
              <a:rPr lang="en-US" sz="3600" u="sng" dirty="0" err="1" smtClean="0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 smtClean="0">
                <a:latin typeface="Arial Black" charset="0"/>
              </a:rPr>
              <a:t>o</a:t>
            </a:r>
            <a:r>
              <a:rPr lang="en-US" sz="3600" dirty="0" smtClean="0">
                <a:latin typeface="Arial Black" charset="0"/>
              </a:rPr>
              <a:t> </a:t>
            </a:r>
          </a:p>
          <a:p>
            <a:r>
              <a:rPr lang="en-US" sz="3600" dirty="0" err="1">
                <a:latin typeface="Arial Black" charset="0"/>
              </a:rPr>
              <a:t>c</a:t>
            </a:r>
            <a:r>
              <a:rPr lang="en-US" sz="3600" dirty="0" err="1" smtClean="0">
                <a:latin typeface="Arial Black" charset="0"/>
              </a:rPr>
              <a:t>a</a:t>
            </a:r>
            <a:r>
              <a:rPr lang="en-US" sz="3600" u="sng" dirty="0" err="1" smtClean="0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 smtClean="0">
                <a:latin typeface="Arial Black" charset="0"/>
              </a:rPr>
              <a:t>o</a:t>
            </a:r>
            <a:endParaRPr lang="en-US" sz="3600" dirty="0">
              <a:latin typeface="Arial Black" charset="0"/>
            </a:endParaRPr>
          </a:p>
          <a:p>
            <a:r>
              <a:rPr lang="en-US" sz="3600" dirty="0" err="1" smtClean="0">
                <a:latin typeface="Arial Black" charset="0"/>
              </a:rPr>
              <a:t>pa</a:t>
            </a:r>
            <a:r>
              <a:rPr lang="en-US" sz="3600" u="sng" dirty="0" err="1" smtClean="0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 smtClean="0">
                <a:latin typeface="Arial Black" charset="0"/>
              </a:rPr>
              <a:t>a</a:t>
            </a:r>
            <a:r>
              <a:rPr lang="en-US" sz="3600" dirty="0" smtClean="0">
                <a:latin typeface="Arial Black" charset="0"/>
              </a:rPr>
              <a:t>  </a:t>
            </a:r>
          </a:p>
          <a:p>
            <a:r>
              <a:rPr lang="en-US" sz="3600" dirty="0" err="1" smtClean="0">
                <a:latin typeface="Arial Black" charset="0"/>
              </a:rPr>
              <a:t>co</a:t>
            </a:r>
            <a:r>
              <a:rPr lang="en-US" sz="3600" dirty="0" err="1" smtClean="0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 smtClean="0">
                <a:latin typeface="Arial Black" charset="0"/>
              </a:rPr>
              <a:t>	</a:t>
            </a:r>
            <a:endParaRPr lang="en-US" sz="3600" dirty="0">
              <a:latin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84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0"/>
            <a:ext cx="8197746" cy="571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3815596"/>
            <a:ext cx="9144000" cy="1785104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500" dirty="0" smtClean="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5500" dirty="0" smtClean="0">
                <a:latin typeface="Arial Black"/>
                <a:cs typeface="Arial Black"/>
              </a:rPr>
              <a:t>onaldo, </a:t>
            </a:r>
            <a:r>
              <a:rPr lang="en-US" sz="5500" dirty="0" err="1">
                <a:latin typeface="Arial Black"/>
                <a:cs typeface="Arial Black"/>
              </a:rPr>
              <a:t>tu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ca</a:t>
            </a:r>
            <a:r>
              <a:rPr lang="en-US" sz="5500" dirty="0" err="1">
                <a:solidFill>
                  <a:srgbClr val="FF0000"/>
                </a:solidFill>
                <a:latin typeface="Arial Black"/>
                <a:cs typeface="Arial Black"/>
              </a:rPr>
              <a:t>rr</a:t>
            </a:r>
            <a:r>
              <a:rPr lang="en-US" sz="5500" dirty="0" err="1">
                <a:latin typeface="Arial Black"/>
                <a:cs typeface="Arial Black"/>
              </a:rPr>
              <a:t>o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es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muy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5500" dirty="0" err="1">
                <a:latin typeface="Arial Black"/>
                <a:cs typeface="Arial Black"/>
              </a:rPr>
              <a:t>ápido</a:t>
            </a:r>
            <a:r>
              <a:rPr lang="en-US" sz="5500" dirty="0">
                <a:latin typeface="Arial Black"/>
                <a:cs typeface="Arial Black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723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743200" y="2428875"/>
            <a:ext cx="4064000" cy="71437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743200" y="3333750"/>
            <a:ext cx="4064000" cy="71437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40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8159751" y="5105798"/>
            <a:ext cx="18466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8178800" y="5071071"/>
            <a:ext cx="18466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1981200" y="3238500"/>
            <a:ext cx="5163343" cy="1200329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ja-JP" altLang="en-US" sz="7200" dirty="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 dirty="0">
                <a:solidFill>
                  <a:srgbClr val="2C00FB"/>
                </a:solidFill>
                <a:latin typeface="Arial Black" charset="0"/>
              </a:rPr>
              <a:t>r</a:t>
            </a:r>
            <a:r>
              <a:rPr lang="ja-JP" altLang="en-US" sz="7200" dirty="0">
                <a:solidFill>
                  <a:srgbClr val="2C00FB"/>
                </a:solidFill>
                <a:latin typeface="Arial"/>
              </a:rPr>
              <a:t>”</a:t>
            </a:r>
            <a:r>
              <a:rPr lang="en-US" sz="7200" dirty="0">
                <a:solidFill>
                  <a:srgbClr val="2C00FB"/>
                </a:solidFill>
                <a:latin typeface="Arial Black" charset="0"/>
              </a:rPr>
              <a:t> vs. </a:t>
            </a:r>
            <a:r>
              <a:rPr lang="ja-JP" altLang="en-US" sz="7200" dirty="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 dirty="0" err="1">
                <a:solidFill>
                  <a:srgbClr val="2C00FB"/>
                </a:solidFill>
                <a:latin typeface="Arial Black" charset="0"/>
              </a:rPr>
              <a:t>rr</a:t>
            </a:r>
            <a:r>
              <a:rPr lang="ja-JP" altLang="en-US" sz="7200" dirty="0">
                <a:solidFill>
                  <a:srgbClr val="2C00FB"/>
                </a:solidFill>
                <a:latin typeface="Arial"/>
              </a:rPr>
              <a:t>”</a:t>
            </a:r>
            <a:endParaRPr lang="en-US" sz="7200" dirty="0">
              <a:solidFill>
                <a:srgbClr val="2C00FB"/>
              </a:solidFill>
              <a:latin typeface="Arial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1811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rgbClr val="FF0000"/>
                </a:solidFill>
              </a:rPr>
              <a:t>REGLAS</a:t>
            </a:r>
          </a:p>
        </p:txBody>
      </p:sp>
    </p:spTree>
    <p:extLst>
      <p:ext uri="{BB962C8B-B14F-4D97-AF65-F5344CB8AC3E}">
        <p14:creationId xmlns:p14="http://schemas.microsoft.com/office/powerpoint/2010/main" val="798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 animBg="1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25" y="2333625"/>
            <a:ext cx="5650705" cy="156966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3 reglas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21594" y="3931503"/>
            <a:ext cx="20746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/>
              <a:t>básicas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56820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" y="0"/>
            <a:ext cx="9143998" cy="1107996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Arial Black"/>
                <a:cs typeface="Arial Black"/>
              </a:rPr>
              <a:t>3 </a:t>
            </a:r>
            <a:r>
              <a:rPr lang="en-US" sz="6600" dirty="0" err="1">
                <a:latin typeface="Arial Black"/>
                <a:cs typeface="Arial Black"/>
              </a:rPr>
              <a:t>reglas</a:t>
            </a:r>
            <a:endParaRPr lang="en-US" sz="6600" dirty="0">
              <a:latin typeface="Arial Black"/>
              <a:cs typeface="Arial Blac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03" y="1900416"/>
            <a:ext cx="7883648" cy="630942"/>
          </a:xfrm>
          <a:prstGeom prst="rect">
            <a:avLst/>
          </a:prstGeom>
          <a:solidFill>
            <a:srgbClr val="50FFEA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500" b="1" dirty="0"/>
              <a:t>1a. </a:t>
            </a:r>
            <a:r>
              <a:rPr lang="en-US" sz="3500" b="1" dirty="0" err="1">
                <a:solidFill>
                  <a:srgbClr val="0000FF"/>
                </a:solidFill>
              </a:rPr>
              <a:t>inicial</a:t>
            </a:r>
            <a:r>
              <a:rPr lang="en-US" sz="3500" b="1" dirty="0"/>
              <a:t> de </a:t>
            </a:r>
            <a:r>
              <a:rPr lang="en-US" sz="3500" b="1" dirty="0" err="1"/>
              <a:t>palabra</a:t>
            </a:r>
            <a:endParaRPr lang="en-US" sz="35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" y="1104900"/>
            <a:ext cx="5957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¡</a:t>
            </a:r>
            <a:r>
              <a:rPr lang="en-US" sz="3600" b="1" dirty="0" err="1" smtClean="0"/>
              <a:t>Importa</a:t>
            </a:r>
            <a:r>
              <a:rPr lang="en-US" sz="3600" b="1" dirty="0" smtClean="0"/>
              <a:t> </a:t>
            </a:r>
            <a:r>
              <a:rPr lang="en-US" sz="3600" b="1" dirty="0"/>
              <a:t>la </a:t>
            </a:r>
            <a:r>
              <a:rPr lang="en-US" sz="3600" b="1" u="sng" dirty="0" err="1"/>
              <a:t>posición</a:t>
            </a:r>
            <a:r>
              <a:rPr lang="en-US" sz="3600" b="1" dirty="0"/>
              <a:t> de la "</a:t>
            </a:r>
            <a:r>
              <a:rPr lang="en-US" sz="3600" b="1" dirty="0" smtClean="0"/>
              <a:t>r”!</a:t>
            </a:r>
            <a:endParaRPr 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938" y="4034016"/>
            <a:ext cx="7829079" cy="63094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500" b="1" dirty="0"/>
              <a:t>2. </a:t>
            </a:r>
            <a:r>
              <a:rPr lang="en-US" sz="3500" b="1" dirty="0">
                <a:solidFill>
                  <a:srgbClr val="0000FF"/>
                </a:solidFill>
              </a:rPr>
              <a:t>interior </a:t>
            </a:r>
            <a:r>
              <a:rPr lang="en-US" sz="3500" b="1" dirty="0"/>
              <a:t>de </a:t>
            </a:r>
            <a:r>
              <a:rPr lang="en-US" sz="3500" b="1" dirty="0" err="1"/>
              <a:t>sílaba</a:t>
            </a:r>
            <a:endParaRPr lang="en-US" sz="35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4817358"/>
            <a:ext cx="7848600" cy="63094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500" b="1" dirty="0"/>
              <a:t>3. </a:t>
            </a:r>
            <a:r>
              <a:rPr lang="en-US" sz="3500" b="1" dirty="0">
                <a:solidFill>
                  <a:srgbClr val="0000FF"/>
                </a:solidFill>
              </a:rPr>
              <a:t>final </a:t>
            </a:r>
            <a:r>
              <a:rPr lang="en-US" sz="3500" b="1" dirty="0"/>
              <a:t>de </a:t>
            </a:r>
            <a:r>
              <a:rPr lang="en-US" sz="3500" b="1" dirty="0" err="1" smtClean="0"/>
              <a:t>sílaba</a:t>
            </a:r>
            <a:r>
              <a:rPr lang="en-US" sz="3500" b="1" dirty="0" smtClean="0"/>
              <a:t> </a:t>
            </a:r>
            <a:r>
              <a:rPr lang="en-US" sz="2000" b="1" dirty="0" smtClean="0"/>
              <a:t>(</a:t>
            </a:r>
            <a:r>
              <a:rPr lang="en-US" sz="2000" b="1" dirty="0" err="1" smtClean="0"/>
              <a:t>opcional</a:t>
            </a:r>
            <a:r>
              <a:rPr lang="en-US" sz="2000" b="1" dirty="0" smtClean="0"/>
              <a:t>)</a:t>
            </a:r>
            <a:endParaRPr 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474342" y="1845558"/>
            <a:ext cx="1688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R</a:t>
            </a:r>
            <a:r>
              <a:rPr lang="en-US" sz="3600" dirty="0"/>
              <a:t>a-</a:t>
            </a:r>
            <a:r>
              <a:rPr lang="en-US" sz="3600" dirty="0" err="1"/>
              <a:t>món</a:t>
            </a:r>
            <a:endParaRPr lang="en-US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5486400" y="3963769"/>
            <a:ext cx="1528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c</a:t>
            </a:r>
            <a:r>
              <a:rPr lang="en-US" sz="3600" b="1" dirty="0" err="1">
                <a:solidFill>
                  <a:srgbClr val="FF0000"/>
                </a:solidFill>
              </a:rPr>
              <a:t>r</a:t>
            </a:r>
            <a:r>
              <a:rPr lang="en-US" sz="3600" dirty="0" err="1"/>
              <a:t>e</a:t>
            </a:r>
            <a:r>
              <a:rPr lang="en-US" sz="3600" dirty="0"/>
              <a:t>-ma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86400" y="4741158"/>
            <a:ext cx="1560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co-</a:t>
            </a:r>
            <a:r>
              <a:rPr lang="en-US" sz="3600" dirty="0" err="1"/>
              <a:t>me</a:t>
            </a:r>
            <a:r>
              <a:rPr lang="en-US" sz="3600" b="1" dirty="0" err="1">
                <a:solidFill>
                  <a:srgbClr val="FF0000"/>
                </a:solidFill>
              </a:rPr>
              <a:t>r</a:t>
            </a:r>
            <a:endParaRPr 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3616" y="2683758"/>
            <a:ext cx="7833616" cy="630942"/>
          </a:xfrm>
          <a:prstGeom prst="rect">
            <a:avLst/>
          </a:prstGeom>
          <a:solidFill>
            <a:srgbClr val="50FFEA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500" b="1" dirty="0"/>
              <a:t>1b. </a:t>
            </a:r>
            <a:r>
              <a:rPr lang="en-US" sz="3500" b="1" dirty="0" err="1">
                <a:solidFill>
                  <a:srgbClr val="0000FF"/>
                </a:solidFill>
              </a:rPr>
              <a:t>inicial</a:t>
            </a:r>
            <a:r>
              <a:rPr lang="en-US" sz="3500" b="1" dirty="0"/>
              <a:t> de </a:t>
            </a:r>
            <a:r>
              <a:rPr lang="en-US" sz="3500" b="1" dirty="0" err="1"/>
              <a:t>sílaba</a:t>
            </a:r>
            <a:endParaRPr lang="en-US" sz="35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464445" y="2607558"/>
            <a:ext cx="1926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En-</a:t>
            </a:r>
            <a:r>
              <a:rPr lang="en-US" sz="3600" b="1" dirty="0" err="1">
                <a:solidFill>
                  <a:srgbClr val="FF0000"/>
                </a:solidFill>
              </a:rPr>
              <a:t>r</a:t>
            </a:r>
            <a:r>
              <a:rPr lang="en-US" sz="3600" dirty="0" err="1"/>
              <a:t>i</a:t>
            </a:r>
            <a:r>
              <a:rPr lang="en-US" sz="3600" dirty="0"/>
              <a:t>-</a:t>
            </a:r>
            <a:r>
              <a:rPr lang="en-US" sz="3600" dirty="0" err="1"/>
              <a:t>que</a:t>
            </a:r>
            <a:endParaRPr lang="en-US" sz="3600" dirty="0"/>
          </a:p>
        </p:txBody>
      </p:sp>
      <p:sp>
        <p:nvSpPr>
          <p:cNvPr id="14" name="TextBox 13"/>
          <p:cNvSpPr txBox="1"/>
          <p:nvPr/>
        </p:nvSpPr>
        <p:spPr>
          <a:xfrm>
            <a:off x="7949213" y="2251382"/>
            <a:ext cx="8899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/</a:t>
            </a:r>
            <a:r>
              <a:rPr lang="en-US" sz="3200" b="1" dirty="0" err="1"/>
              <a:t>rrr</a:t>
            </a:r>
            <a:r>
              <a:rPr lang="en-US" sz="3200" b="1" dirty="0"/>
              <a:t>/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11241" y="4384982"/>
            <a:ext cx="5693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/r/</a:t>
            </a:r>
          </a:p>
        </p:txBody>
      </p:sp>
      <p:cxnSp>
        <p:nvCxnSpPr>
          <p:cNvPr id="19" name="Straight Connector 18"/>
          <p:cNvCxnSpPr/>
          <p:nvPr/>
        </p:nvCxnSpPr>
        <p:spPr bwMode="auto">
          <a:xfrm>
            <a:off x="0" y="3674358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4166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 animBg="1"/>
      <p:bldP spid="7" grpId="0"/>
      <p:bldP spid="10" grpId="0"/>
      <p:bldP spid="11" grpId="0"/>
      <p:bldP spid="12" grpId="0" animBg="1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99" y="1446609"/>
            <a:ext cx="6960401" cy="2858691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4572000" y="2019300"/>
            <a:ext cx="914400" cy="3810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5027220" y="2890430"/>
            <a:ext cx="1857375" cy="9144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5733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  <a:latin typeface="Arial Black"/>
                <a:cs typeface="Arial Black"/>
              </a:rPr>
              <a:t>Regla</a:t>
            </a:r>
            <a:r>
              <a:rPr lang="en-US" sz="3600" dirty="0">
                <a:solidFill>
                  <a:srgbClr val="FFFFFF"/>
                </a:solidFill>
                <a:latin typeface="Arial Black"/>
                <a:cs typeface="Arial Black"/>
              </a:rPr>
              <a:t> #1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2667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Arial Black"/>
              </a:rPr>
              <a:t>Inicio</a:t>
            </a:r>
            <a:r>
              <a:rPr lang="en-US" sz="6600" dirty="0" smtClean="0">
                <a:solidFill>
                  <a:srgbClr val="FF0000"/>
                </a:solidFill>
                <a:latin typeface="Arial Black"/>
                <a:cs typeface="Arial Black"/>
              </a:rPr>
              <a:t> de </a:t>
            </a: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Arial Black"/>
              </a:rPr>
              <a:t>sílaba</a:t>
            </a:r>
            <a:endParaRPr lang="en-US" sz="6600" dirty="0">
              <a:solidFill>
                <a:srgbClr val="FF0000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09066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304800" y="4187904"/>
            <a:ext cx="4053326" cy="1107996"/>
          </a:xfrm>
          <a:prstGeom prst="rect">
            <a:avLst/>
          </a:prstGeom>
          <a:solidFill>
            <a:srgbClr val="50FF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6600" b="1" dirty="0"/>
              <a:t>E</a:t>
            </a:r>
            <a:r>
              <a:rPr lang="en-US" sz="6600" b="1" u="sng" dirty="0"/>
              <a:t>n</a:t>
            </a:r>
            <a:r>
              <a:rPr lang="en-US" sz="6600" b="1" dirty="0"/>
              <a:t>—</a:t>
            </a:r>
            <a:r>
              <a:rPr lang="en-US" sz="6600" b="1" dirty="0" err="1">
                <a:solidFill>
                  <a:srgbClr val="FF2409"/>
                </a:solidFill>
              </a:rPr>
              <a:t>r</a:t>
            </a:r>
            <a:r>
              <a:rPr lang="en-US" sz="6600" b="1" dirty="0" err="1"/>
              <a:t>i-que</a:t>
            </a:r>
            <a:endParaRPr lang="en-US" sz="6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5867400" y="1562100"/>
            <a:ext cx="3276600" cy="32624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u="sng" dirty="0" err="1" smtClean="0">
                <a:solidFill>
                  <a:srgbClr val="FF0000"/>
                </a:solidFill>
                <a:latin typeface="Arial Black"/>
                <a:cs typeface="Arial Black"/>
              </a:rPr>
              <a:t>Inicio</a:t>
            </a:r>
            <a:r>
              <a:rPr lang="en-US" sz="5400" dirty="0" smtClean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5400" dirty="0">
                <a:solidFill>
                  <a:srgbClr val="FF0000"/>
                </a:solidFill>
                <a:latin typeface="Arial Black"/>
                <a:cs typeface="Arial Black"/>
              </a:rPr>
              <a:t>de </a:t>
            </a:r>
            <a:r>
              <a:rPr lang="en-US" sz="5400" u="sng" dirty="0" err="1">
                <a:solidFill>
                  <a:srgbClr val="FF0000"/>
                </a:solidFill>
                <a:latin typeface="Arial Black"/>
                <a:cs typeface="Arial Black"/>
              </a:rPr>
              <a:t>sílaba</a:t>
            </a:r>
            <a:r>
              <a:rPr lang="en-US" sz="5400" dirty="0">
                <a:solidFill>
                  <a:srgbClr val="FF0000"/>
                </a:solidFill>
                <a:latin typeface="Arial Black"/>
                <a:cs typeface="Arial Black"/>
              </a:rPr>
              <a:t> = </a:t>
            </a:r>
            <a:r>
              <a:rPr lang="en-US" sz="4400" dirty="0">
                <a:solidFill>
                  <a:srgbClr val="FF0000"/>
                </a:solidFill>
                <a:latin typeface="Arial Black"/>
                <a:cs typeface="Arial Black"/>
              </a:rPr>
              <a:t>[</a:t>
            </a:r>
            <a:r>
              <a:rPr lang="en-US" sz="4400" dirty="0" err="1">
                <a:solidFill>
                  <a:srgbClr val="FF0000"/>
                </a:solidFill>
                <a:latin typeface="Arial Black"/>
                <a:cs typeface="Arial Black"/>
              </a:rPr>
              <a:t>rrrrrrrr</a:t>
            </a:r>
            <a:r>
              <a:rPr lang="en-US" sz="4400" dirty="0">
                <a:solidFill>
                  <a:srgbClr val="FF0000"/>
                </a:solidFill>
                <a:latin typeface="Arial Black"/>
                <a:cs typeface="Arial Black"/>
              </a:rPr>
              <a:t>]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04800" y="2705100"/>
            <a:ext cx="5015015" cy="110799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600" b="1" dirty="0"/>
              <a:t>a</a:t>
            </a:r>
            <a:r>
              <a:rPr lang="en-US" sz="6600" b="1" u="sng" dirty="0"/>
              <a:t>l</a:t>
            </a:r>
            <a:r>
              <a:rPr lang="en-US" sz="6600" b="1" dirty="0"/>
              <a:t>—</a:t>
            </a:r>
            <a:r>
              <a:rPr lang="en-US" sz="6600" b="1" dirty="0">
                <a:solidFill>
                  <a:srgbClr val="FF2409"/>
                </a:solidFill>
              </a:rPr>
              <a:t>r</a:t>
            </a:r>
            <a:r>
              <a:rPr lang="en-US" sz="6600" b="1" dirty="0"/>
              <a:t>e-de-</a:t>
            </a:r>
            <a:r>
              <a:rPr lang="en-US" sz="6600" b="1" dirty="0" err="1"/>
              <a:t>dor</a:t>
            </a:r>
            <a:endParaRPr lang="en-US" sz="6600" b="1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04800" y="1257300"/>
            <a:ext cx="2896571" cy="1107996"/>
          </a:xfrm>
          <a:prstGeom prst="rect">
            <a:avLst/>
          </a:prstGeom>
          <a:solidFill>
            <a:srgbClr val="50FF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6600" b="1" dirty="0">
                <a:solidFill>
                  <a:srgbClr val="FF2409"/>
                </a:solidFill>
              </a:rPr>
              <a:t>R</a:t>
            </a:r>
            <a:r>
              <a:rPr lang="en-US" sz="6600" b="1" dirty="0"/>
              <a:t>a-</a:t>
            </a:r>
            <a:r>
              <a:rPr lang="en-US" sz="6600" b="1" dirty="0" err="1"/>
              <a:t>quel</a:t>
            </a:r>
            <a:endParaRPr lang="en-US" sz="6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" y="142876"/>
            <a:ext cx="9143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Después</a:t>
            </a:r>
            <a:r>
              <a:rPr lang="en-US" sz="3600" dirty="0"/>
              <a:t> de </a:t>
            </a:r>
            <a:r>
              <a:rPr lang="en-US" sz="3600" b="1" dirty="0" err="1"/>
              <a:t>consonante</a:t>
            </a:r>
            <a:r>
              <a:rPr lang="en-US" sz="3600" b="1" dirty="0"/>
              <a:t> </a:t>
            </a:r>
            <a:r>
              <a:rPr lang="en-US" sz="3600" dirty="0" smtClean="0"/>
              <a:t>(</a:t>
            </a:r>
            <a:r>
              <a:rPr lang="en-US" sz="3600" dirty="0"/>
              <a:t>y/o </a:t>
            </a:r>
            <a:r>
              <a:rPr lang="en-US" sz="3600" b="1" dirty="0" err="1"/>
              <a:t>inicio</a:t>
            </a:r>
            <a:r>
              <a:rPr lang="en-US" sz="3600" dirty="0"/>
              <a:t> </a:t>
            </a:r>
            <a:r>
              <a:rPr lang="en-US" sz="3600" b="1" dirty="0"/>
              <a:t>de </a:t>
            </a:r>
            <a:r>
              <a:rPr lang="en-US" sz="3600" b="1" dirty="0" err="1"/>
              <a:t>palabra</a:t>
            </a:r>
            <a:r>
              <a:rPr lang="en-US"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7351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rgbClr val="FFFF00"/>
                </a:solidFill>
              </a:rPr>
              <a:t>repaso</a:t>
            </a:r>
          </a:p>
          <a:p>
            <a:pPr algn="ctr"/>
            <a:r>
              <a:rPr lang="es-ES_tradnl" sz="6600" dirty="0" smtClean="0">
                <a:solidFill>
                  <a:srgbClr val="FFFF00"/>
                </a:solidFill>
              </a:rPr>
              <a:t>ENEMIGO</a:t>
            </a:r>
          </a:p>
          <a:p>
            <a:pPr algn="ctr"/>
            <a:r>
              <a:rPr lang="es-ES_tradnl" sz="6600" dirty="0" smtClean="0">
                <a:solidFill>
                  <a:srgbClr val="FFFFFF"/>
                </a:solidFill>
              </a:rPr>
              <a:t># 1</a:t>
            </a:r>
          </a:p>
        </p:txBody>
      </p:sp>
      <p:pic>
        <p:nvPicPr>
          <p:cNvPr id="3" name="Picture 2" descr="schwa_happen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028" y="3695700"/>
            <a:ext cx="2686972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2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0" y="1"/>
            <a:ext cx="9144000" cy="3554819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CR" sz="4500" dirty="0">
                <a:solidFill>
                  <a:srgbClr val="0000FF"/>
                </a:solidFill>
                <a:latin typeface="Palatino" charset="0"/>
              </a:rPr>
              <a:t> </a:t>
            </a:r>
            <a:r>
              <a:rPr lang="es-CR" sz="4500" dirty="0">
                <a:latin typeface="Palatino" charset="0"/>
              </a:rPr>
              <a:t> 	al</a:t>
            </a:r>
            <a:r>
              <a:rPr lang="es-CR" sz="4500" dirty="0">
                <a:solidFill>
                  <a:srgbClr val="FF0000"/>
                </a:solidFill>
                <a:latin typeface="Palatino" charset="0"/>
              </a:rPr>
              <a:t>—</a:t>
            </a:r>
            <a:r>
              <a:rPr lang="es-CR" sz="4500" u="sng" dirty="0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4500" dirty="0">
                <a:latin typeface="Palatino" charset="0"/>
              </a:rPr>
              <a:t>ededor	</a:t>
            </a:r>
          </a:p>
          <a:p>
            <a:r>
              <a:rPr lang="es-CR" sz="4500" dirty="0">
                <a:latin typeface="Palatino" charset="0"/>
              </a:rPr>
              <a:t>	E</a:t>
            </a:r>
            <a:r>
              <a:rPr lang="es-CR" sz="4500" dirty="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4500" u="sng" dirty="0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4500" dirty="0">
                <a:latin typeface="Palatino" charset="0"/>
              </a:rPr>
              <a:t>ique	</a:t>
            </a:r>
          </a:p>
          <a:p>
            <a:r>
              <a:rPr lang="es-CR" sz="4500" dirty="0">
                <a:latin typeface="Palatino" charset="0"/>
              </a:rPr>
              <a:t>	e</a:t>
            </a:r>
            <a:r>
              <a:rPr lang="es-CR" sz="4500" dirty="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4500" u="sng" dirty="0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4500" dirty="0">
                <a:latin typeface="Palatino" charset="0"/>
              </a:rPr>
              <a:t>iquecer	</a:t>
            </a:r>
          </a:p>
          <a:p>
            <a:r>
              <a:rPr lang="es-CR" sz="4500" dirty="0">
                <a:latin typeface="Palatino" charset="0"/>
              </a:rPr>
              <a:t>	so</a:t>
            </a:r>
            <a:r>
              <a:rPr lang="es-CR" sz="4500" dirty="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4500" u="sng" dirty="0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4500" dirty="0">
                <a:latin typeface="Palatino" charset="0"/>
              </a:rPr>
              <a:t>eír	</a:t>
            </a:r>
          </a:p>
          <a:p>
            <a:r>
              <a:rPr lang="es-CR" sz="4500" dirty="0">
                <a:latin typeface="Palatino" charset="0"/>
              </a:rPr>
              <a:t>	ho</a:t>
            </a:r>
            <a:r>
              <a:rPr lang="es-CR" sz="4500" dirty="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4500" u="sng" dirty="0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4500" dirty="0">
                <a:latin typeface="Palatino" charset="0"/>
              </a:rPr>
              <a:t>a	</a:t>
            </a:r>
            <a:endParaRPr lang="en-US" sz="4500" dirty="0">
              <a:latin typeface="Palatino" charset="0"/>
            </a:endParaRP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338138" y="3740140"/>
            <a:ext cx="8577262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/>
            <a:r>
              <a:rPr lang="ja-JP" altLang="en-US" sz="3500" b="1" dirty="0">
                <a:latin typeface="Arial"/>
              </a:rPr>
              <a:t>“</a:t>
            </a:r>
            <a:r>
              <a:rPr lang="en-US" sz="3500" b="1" dirty="0" err="1"/>
              <a:t>rr</a:t>
            </a:r>
            <a:r>
              <a:rPr lang="en-US" sz="3500" b="1" dirty="0"/>
              <a:t> </a:t>
            </a:r>
            <a:r>
              <a:rPr lang="en-US" sz="3500" b="1" dirty="0" err="1"/>
              <a:t>múltiple</a:t>
            </a:r>
            <a:r>
              <a:rPr lang="ja-JP" altLang="en-US" sz="3500" b="1" dirty="0">
                <a:latin typeface="Arial"/>
              </a:rPr>
              <a:t>”</a:t>
            </a:r>
            <a:r>
              <a:rPr lang="en-US" sz="3500" b="1" dirty="0"/>
              <a:t> </a:t>
            </a:r>
            <a:r>
              <a:rPr lang="en-US" sz="3500" b="1" dirty="0" err="1"/>
              <a:t>después</a:t>
            </a:r>
            <a:r>
              <a:rPr lang="en-US" sz="3500" b="1" dirty="0"/>
              <a:t> de</a:t>
            </a:r>
          </a:p>
          <a:p>
            <a:pPr marL="457200" indent="-457200">
              <a:buFont typeface="Times" charset="0"/>
              <a:buAutoNum type="arabicParenR"/>
            </a:pPr>
            <a:r>
              <a:rPr lang="en-US" sz="3500" dirty="0"/>
              <a:t>  </a:t>
            </a:r>
            <a:r>
              <a:rPr lang="en-US" sz="3500" dirty="0" err="1"/>
              <a:t>consonante</a:t>
            </a:r>
            <a:endParaRPr lang="en-US" sz="3500" dirty="0"/>
          </a:p>
          <a:p>
            <a:pPr marL="457200" indent="-457200">
              <a:buFont typeface="Times" charset="0"/>
              <a:buAutoNum type="arabicParenR"/>
            </a:pPr>
            <a:r>
              <a:rPr lang="en-US" sz="3500" dirty="0"/>
              <a:t>  </a:t>
            </a:r>
            <a:r>
              <a:rPr lang="en-US" sz="3500" dirty="0" smtClean="0"/>
              <a:t>al principio de </a:t>
            </a:r>
            <a:r>
              <a:rPr lang="en-US" sz="3500" dirty="0" err="1" smtClean="0"/>
              <a:t>sílaba</a:t>
            </a:r>
            <a:r>
              <a:rPr lang="en-US" sz="3500" dirty="0" smtClean="0"/>
              <a:t> 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53610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99" y="1446609"/>
            <a:ext cx="6960401" cy="2858691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4572000" y="2019300"/>
            <a:ext cx="914400" cy="3810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5027220" y="2890430"/>
            <a:ext cx="1857375" cy="9144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5733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  <a:latin typeface="Arial Black"/>
                <a:cs typeface="Arial Black"/>
              </a:rPr>
              <a:t>Regla</a:t>
            </a:r>
            <a:r>
              <a:rPr lang="en-US" sz="360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lang="en-US" sz="3600" dirty="0" smtClean="0">
                <a:solidFill>
                  <a:srgbClr val="FFFFFF"/>
                </a:solidFill>
                <a:latin typeface="Arial Black"/>
                <a:cs typeface="Arial Black"/>
              </a:rPr>
              <a:t>#2</a:t>
            </a:r>
            <a:endParaRPr lang="en-US" sz="3600" dirty="0">
              <a:solidFill>
                <a:srgbClr val="FFFFFF"/>
              </a:solidFill>
              <a:latin typeface="Arial Black"/>
              <a:cs typeface="Arial Black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2667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smtClean="0">
                <a:solidFill>
                  <a:srgbClr val="FF0000"/>
                </a:solidFill>
                <a:latin typeface="Arial Black"/>
                <a:cs typeface="Arial Black"/>
              </a:rPr>
              <a:t>Interior de </a:t>
            </a: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Arial Black"/>
              </a:rPr>
              <a:t>sílaba</a:t>
            </a:r>
            <a:endParaRPr lang="en-US" sz="6600" dirty="0">
              <a:solidFill>
                <a:srgbClr val="FF0000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63026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543795" y="190500"/>
            <a:ext cx="3952005" cy="938719"/>
          </a:xfrm>
          <a:prstGeom prst="rect">
            <a:avLst/>
          </a:prstGeom>
          <a:solidFill>
            <a:srgbClr val="50FF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5500" b="1" dirty="0"/>
              <a:t>En—</a:t>
            </a:r>
            <a:r>
              <a:rPr lang="en-US" sz="5500" b="1" dirty="0" err="1">
                <a:solidFill>
                  <a:srgbClr val="FF2409"/>
                </a:solidFill>
              </a:rPr>
              <a:t>rrr</a:t>
            </a:r>
            <a:r>
              <a:rPr lang="en-US" sz="5500" b="1" dirty="0" err="1"/>
              <a:t>i-que</a:t>
            </a:r>
            <a:endParaRPr lang="en-US" sz="5500" b="1" dirty="0"/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581205" y="2019300"/>
            <a:ext cx="2619195" cy="93871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5500" b="1" dirty="0"/>
              <a:t> a—</a:t>
            </a:r>
            <a:r>
              <a:rPr lang="en-US" sz="5500" b="1" dirty="0" err="1">
                <a:solidFill>
                  <a:schemeClr val="accent2"/>
                </a:solidFill>
              </a:rPr>
              <a:t>g</a:t>
            </a:r>
            <a:r>
              <a:rPr lang="en-US" sz="5500" b="1" dirty="0" err="1">
                <a:solidFill>
                  <a:srgbClr val="FF2409"/>
                </a:solidFill>
              </a:rPr>
              <a:t>r</a:t>
            </a:r>
            <a:r>
              <a:rPr lang="en-US" sz="5500" b="1" dirty="0" err="1"/>
              <a:t>io</a:t>
            </a:r>
            <a:endParaRPr lang="en-US" sz="5500" b="1" dirty="0"/>
          </a:p>
        </p:txBody>
      </p:sp>
      <p:sp>
        <p:nvSpPr>
          <p:cNvPr id="6150" name="AutoShape 6"/>
          <p:cNvSpPr>
            <a:spLocks noChangeArrowheads="1"/>
          </p:cNvSpPr>
          <p:nvPr/>
        </p:nvSpPr>
        <p:spPr bwMode="auto">
          <a:xfrm rot="860687">
            <a:off x="1965858" y="1221109"/>
            <a:ext cx="1016000" cy="619125"/>
          </a:xfrm>
          <a:prstGeom prst="upDownArrow">
            <a:avLst>
              <a:gd name="adj1" fmla="val 50000"/>
              <a:gd name="adj2" fmla="val 26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0" y="4152662"/>
            <a:ext cx="9144000" cy="160043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rgbClr val="FF0000"/>
                </a:solidFill>
                <a:latin typeface="Arial Black"/>
                <a:cs typeface="Arial Black"/>
              </a:rPr>
              <a:t>NO inicial </a:t>
            </a:r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de sílaba </a:t>
            </a:r>
            <a:r>
              <a:rPr lang="en-US" sz="4400">
                <a:solidFill>
                  <a:srgbClr val="FF0000"/>
                </a:solidFill>
                <a:latin typeface="Arial Black"/>
                <a:cs typeface="Arial Black"/>
              </a:rPr>
              <a:t>=</a:t>
            </a:r>
            <a:r>
              <a:rPr lang="en-US" sz="540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4400">
                <a:solidFill>
                  <a:srgbClr val="FF0000"/>
                </a:solidFill>
                <a:latin typeface="Arial Black"/>
                <a:cs typeface="Arial Black"/>
              </a:rPr>
              <a:t>[r] simple</a:t>
            </a:r>
            <a:endParaRPr lang="en-US" sz="3200">
              <a:solidFill>
                <a:srgbClr val="FF0000"/>
              </a:solidFill>
              <a:latin typeface="Arial Black"/>
              <a:cs typeface="Arial Black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97766" y="3086100"/>
            <a:ext cx="3517034" cy="93871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5500" b="1" dirty="0"/>
              <a:t> Al—</a:t>
            </a:r>
            <a:r>
              <a:rPr lang="en-US" sz="5500" b="1" dirty="0" err="1">
                <a:solidFill>
                  <a:schemeClr val="accent2"/>
                </a:solidFill>
              </a:rPr>
              <a:t>f</a:t>
            </a:r>
            <a:r>
              <a:rPr lang="en-US" sz="5500" b="1" dirty="0" err="1">
                <a:solidFill>
                  <a:srgbClr val="FF2409"/>
                </a:solidFill>
              </a:rPr>
              <a:t>r</a:t>
            </a:r>
            <a:r>
              <a:rPr lang="en-US" sz="5500" b="1" dirty="0" err="1"/>
              <a:t>e</a:t>
            </a:r>
            <a:r>
              <a:rPr lang="en-US" sz="5500" b="1" dirty="0"/>
              <a:t>-do</a:t>
            </a:r>
          </a:p>
        </p:txBody>
      </p:sp>
    </p:spTree>
    <p:extLst>
      <p:ext uri="{BB962C8B-B14F-4D97-AF65-F5344CB8AC3E}">
        <p14:creationId xmlns:p14="http://schemas.microsoft.com/office/powerpoint/2010/main" val="11208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/>
      <p:bldP spid="6148" grpId="0" animBg="1"/>
      <p:bldP spid="6150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99" y="1446609"/>
            <a:ext cx="6960401" cy="2858691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4572000" y="2019300"/>
            <a:ext cx="914400" cy="3810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5027220" y="2890430"/>
            <a:ext cx="1857375" cy="9144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5733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  <a:latin typeface="Arial Black"/>
                <a:cs typeface="Arial Black"/>
              </a:rPr>
              <a:t>Regla</a:t>
            </a:r>
            <a:r>
              <a:rPr lang="en-US" sz="360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lang="en-US" sz="3600" dirty="0" smtClean="0">
                <a:solidFill>
                  <a:srgbClr val="FFFFFF"/>
                </a:solidFill>
                <a:latin typeface="Arial Black"/>
                <a:cs typeface="Arial Black"/>
              </a:rPr>
              <a:t>#3</a:t>
            </a:r>
            <a:endParaRPr lang="en-US" sz="3600" dirty="0">
              <a:solidFill>
                <a:srgbClr val="FFFFFF"/>
              </a:solidFill>
              <a:latin typeface="Arial Black"/>
              <a:cs typeface="Arial Black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2667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smtClean="0">
                <a:solidFill>
                  <a:srgbClr val="FF0000"/>
                </a:solidFill>
                <a:latin typeface="Arial Black"/>
                <a:cs typeface="Arial Black"/>
              </a:rPr>
              <a:t>Final de </a:t>
            </a: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Arial Black"/>
              </a:rPr>
              <a:t>sílaba</a:t>
            </a:r>
            <a:endParaRPr lang="en-US" sz="6600" dirty="0">
              <a:solidFill>
                <a:srgbClr val="FF0000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50019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4457785" y="2451437"/>
            <a:ext cx="3543215" cy="1015663"/>
          </a:xfrm>
          <a:prstGeom prst="rect">
            <a:avLst/>
          </a:prstGeom>
          <a:solidFill>
            <a:srgbClr val="99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ja-JP" altLang="en-US" sz="3000" b="1" dirty="0">
                <a:latin typeface="Arial"/>
              </a:rPr>
              <a:t>“</a:t>
            </a:r>
            <a:r>
              <a:rPr lang="en-US" sz="3000" b="1" dirty="0"/>
              <a:t>r</a:t>
            </a:r>
            <a:r>
              <a:rPr lang="ja-JP" altLang="en-US" sz="3000" b="1" dirty="0">
                <a:latin typeface="Arial"/>
              </a:rPr>
              <a:t>”</a:t>
            </a:r>
            <a:r>
              <a:rPr lang="en-US" sz="3000" b="1" dirty="0"/>
              <a:t> </a:t>
            </a:r>
            <a:r>
              <a:rPr lang="en-US" sz="3000" b="1" u="sng" dirty="0"/>
              <a:t>final</a:t>
            </a:r>
            <a:r>
              <a:rPr lang="en-US" sz="3000" b="1" dirty="0"/>
              <a:t> de </a:t>
            </a:r>
            <a:r>
              <a:rPr lang="en-US" sz="3000" b="1" dirty="0" err="1"/>
              <a:t>palabra</a:t>
            </a:r>
            <a:r>
              <a:rPr lang="en-US" sz="3000" b="1" dirty="0"/>
              <a:t> o </a:t>
            </a:r>
            <a:r>
              <a:rPr lang="en-US" sz="3000" b="1" dirty="0" err="1"/>
              <a:t>sílaba</a:t>
            </a:r>
            <a:endParaRPr lang="en-US" sz="3000" b="1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56821" y="589537"/>
            <a:ext cx="2110179" cy="93871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5500" b="1" dirty="0" err="1"/>
              <a:t>habla</a:t>
            </a:r>
            <a:r>
              <a:rPr lang="en-US" sz="5500" b="1" dirty="0" err="1">
                <a:solidFill>
                  <a:srgbClr val="FF0000"/>
                </a:solidFill>
              </a:rPr>
              <a:t>r</a:t>
            </a:r>
            <a:endParaRPr lang="en-US" sz="5500" b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54410" y="1661606"/>
            <a:ext cx="2112590" cy="93871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5500" b="1" dirty="0"/>
              <a:t>come</a:t>
            </a:r>
            <a:r>
              <a:rPr lang="en-US" sz="5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33400" y="2756981"/>
            <a:ext cx="2608406" cy="93871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5500" b="1" dirty="0" err="1"/>
              <a:t>tenedo</a:t>
            </a:r>
            <a:r>
              <a:rPr lang="en-US" sz="5500" b="1" dirty="0" err="1">
                <a:solidFill>
                  <a:srgbClr val="FF0000"/>
                </a:solidFill>
              </a:rPr>
              <a:t>r</a:t>
            </a:r>
            <a:endParaRPr lang="en-US" sz="5500" b="1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4244995"/>
            <a:ext cx="9144000" cy="150810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0000"/>
                </a:solidFill>
                <a:latin typeface="Arial Black"/>
                <a:cs typeface="Arial Black"/>
              </a:rPr>
              <a:t>[r] o [</a:t>
            </a:r>
            <a:r>
              <a:rPr lang="en-US" sz="6000" dirty="0" err="1">
                <a:solidFill>
                  <a:srgbClr val="FF0000"/>
                </a:solidFill>
                <a:latin typeface="Arial Black"/>
                <a:cs typeface="Arial Black"/>
              </a:rPr>
              <a:t>rrrr</a:t>
            </a:r>
            <a:r>
              <a:rPr lang="en-US" sz="6000" dirty="0">
                <a:solidFill>
                  <a:srgbClr val="FF0000"/>
                </a:solidFill>
                <a:latin typeface="Arial Black"/>
                <a:cs typeface="Arial Black"/>
              </a:rPr>
              <a:t>] </a:t>
            </a:r>
            <a:br>
              <a:rPr lang="en-US" sz="6000" dirty="0">
                <a:solidFill>
                  <a:srgbClr val="FF0000"/>
                </a:solidFill>
                <a:latin typeface="Arial Black"/>
                <a:cs typeface="Arial Black"/>
              </a:rPr>
            </a:b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rial Black"/>
                <a:cs typeface="Arial Black"/>
              </a:rPr>
              <a:t>(¡</a:t>
            </a:r>
            <a:r>
              <a:rPr lang="en-US" sz="3200" dirty="0" err="1">
                <a:solidFill>
                  <a:schemeClr val="accent2">
                    <a:lumMod val="75000"/>
                  </a:schemeClr>
                </a:solidFill>
                <a:latin typeface="Arial Black"/>
                <a:cs typeface="Arial Black"/>
              </a:rPr>
              <a:t>escoja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lang="en-US" sz="3200" dirty="0" err="1">
                <a:solidFill>
                  <a:schemeClr val="accent2">
                    <a:lumMod val="75000"/>
                  </a:schemeClr>
                </a:solidFill>
                <a:latin typeface="Arial Black"/>
                <a:cs typeface="Arial Black"/>
              </a:rPr>
              <a:t>Usted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rial Black"/>
                <a:cs typeface="Arial Black"/>
              </a:rPr>
              <a:t>!)</a:t>
            </a:r>
          </a:p>
        </p:txBody>
      </p:sp>
      <p:pic>
        <p:nvPicPr>
          <p:cNvPr id="3" name="Picture 2" descr="smiley-fac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23850"/>
            <a:ext cx="259080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2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181903" y="633829"/>
            <a:ext cx="10980250" cy="4585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CR" sz="4400" b="1" dirty="0">
                <a:solidFill>
                  <a:srgbClr val="0000FF"/>
                </a:solidFill>
                <a:latin typeface="Palatino" charset="0"/>
              </a:rPr>
              <a:t>	</a:t>
            </a:r>
            <a:r>
              <a:rPr lang="es-CR" sz="4400" b="1" dirty="0" smtClean="0">
                <a:solidFill>
                  <a:srgbClr val="0000FF"/>
                </a:solidFill>
                <a:latin typeface="Palatino" charset="0"/>
              </a:rPr>
              <a:t>a</a:t>
            </a:r>
            <a:r>
              <a:rPr lang="es-CR" sz="4400" b="1" dirty="0">
                <a:solidFill>
                  <a:srgbClr val="0000FF"/>
                </a:solidFill>
                <a:latin typeface="Palatino" charset="0"/>
              </a:rPr>
              <a:t>.	</a:t>
            </a:r>
            <a:r>
              <a:rPr lang="es-CR" sz="4400" b="1" dirty="0" smtClean="0">
                <a:latin typeface="Palatino" charset="0"/>
              </a:rPr>
              <a:t>E</a:t>
            </a:r>
            <a:r>
              <a:rPr lang="es-CR" sz="4400" b="1" u="sng" dirty="0" smtClean="0">
                <a:latin typeface="Palatino" charset="0"/>
              </a:rPr>
              <a:t>r</a:t>
            </a:r>
            <a:r>
              <a:rPr lang="es-CR" sz="4400" b="1" u="sng" dirty="0" smtClean="0">
                <a:solidFill>
                  <a:srgbClr val="FF0000"/>
                </a:solidFill>
                <a:latin typeface="Palatino" charset="0"/>
              </a:rPr>
              <a:t>$$$</a:t>
            </a:r>
            <a:r>
              <a:rPr lang="es-CR" sz="4400" b="1" u="sng" dirty="0" smtClean="0">
                <a:latin typeface="Palatino" charset="0"/>
              </a:rPr>
              <a:t>r</a:t>
            </a:r>
            <a:r>
              <a:rPr lang="es-CR" sz="4400" b="1" dirty="0" smtClean="0">
                <a:latin typeface="Palatino" charset="0"/>
              </a:rPr>
              <a:t>e </a:t>
            </a:r>
            <a:r>
              <a:rPr lang="es-CR" sz="4400" b="1" dirty="0">
                <a:latin typeface="Palatino" charset="0"/>
              </a:rPr>
              <a:t>con </a:t>
            </a:r>
            <a:r>
              <a:rPr lang="es-CR" sz="4400" b="1" dirty="0" smtClean="0">
                <a:latin typeface="Palatino" charset="0"/>
              </a:rPr>
              <a:t>e</a:t>
            </a:r>
            <a:r>
              <a:rPr lang="es-CR" sz="4400" b="1" u="sng" dirty="0" smtClean="0">
                <a:latin typeface="Palatino" charset="0"/>
              </a:rPr>
              <a:t>r</a:t>
            </a:r>
            <a:r>
              <a:rPr lang="es-CR" sz="4400" b="1" u="sng" dirty="0">
                <a:solidFill>
                  <a:srgbClr val="FF0000"/>
                </a:solidFill>
                <a:latin typeface="Palatino" charset="0"/>
              </a:rPr>
              <a:t> $$$ </a:t>
            </a:r>
            <a:r>
              <a:rPr lang="es-CR" sz="4400" b="1" u="sng" dirty="0" smtClean="0">
                <a:latin typeface="Palatino" charset="0"/>
              </a:rPr>
              <a:t>r</a:t>
            </a:r>
            <a:r>
              <a:rPr lang="es-CR" sz="4400" b="1" dirty="0" smtClean="0">
                <a:latin typeface="Palatino" charset="0"/>
              </a:rPr>
              <a:t>e ciga</a:t>
            </a:r>
            <a:r>
              <a:rPr lang="es-CR" sz="4400" b="1" u="sng" dirty="0" smtClean="0">
                <a:latin typeface="Palatino" charset="0"/>
              </a:rPr>
              <a:t>r</a:t>
            </a:r>
            <a:r>
              <a:rPr lang="es-CR" sz="4400" b="1" u="sng" dirty="0">
                <a:solidFill>
                  <a:srgbClr val="FF0000"/>
                </a:solidFill>
                <a:latin typeface="Palatino" charset="0"/>
              </a:rPr>
              <a:t> $$$ </a:t>
            </a:r>
            <a:r>
              <a:rPr lang="es-CR" sz="4400" b="1" u="sng" dirty="0" smtClean="0">
                <a:latin typeface="Palatino" charset="0"/>
              </a:rPr>
              <a:t>r</a:t>
            </a:r>
            <a:r>
              <a:rPr lang="es-CR" sz="4400" b="1" dirty="0" smtClean="0">
                <a:latin typeface="Palatino" charset="0"/>
              </a:rPr>
              <a:t>o</a:t>
            </a:r>
            <a:r>
              <a:rPr lang="es-CR" sz="4400" b="1" dirty="0">
                <a:latin typeface="Palatino" charset="0"/>
              </a:rPr>
              <a:t>, …</a:t>
            </a:r>
          </a:p>
          <a:p>
            <a:endParaRPr lang="es-CR" sz="1800" b="1" dirty="0">
              <a:latin typeface="Palatino" charset="0"/>
            </a:endParaRPr>
          </a:p>
          <a:p>
            <a:r>
              <a:rPr lang="es-CR" sz="4400" b="1" dirty="0">
                <a:latin typeface="Palatino" charset="0"/>
              </a:rPr>
              <a:t>	</a:t>
            </a:r>
            <a:r>
              <a:rPr lang="es-CR" sz="4400" b="1" dirty="0" smtClean="0">
                <a:solidFill>
                  <a:srgbClr val="0000FF"/>
                </a:solidFill>
                <a:latin typeface="Palatino" charset="0"/>
              </a:rPr>
              <a:t>b</a:t>
            </a:r>
            <a:r>
              <a:rPr lang="es-CR" sz="4400" b="1" dirty="0">
                <a:solidFill>
                  <a:srgbClr val="0000FF"/>
                </a:solidFill>
                <a:latin typeface="Palatino" charset="0"/>
              </a:rPr>
              <a:t>.	</a:t>
            </a:r>
            <a:r>
              <a:rPr lang="es-CR" sz="4400" b="1" dirty="0" smtClean="0">
                <a:latin typeface="Palatino" charset="0"/>
              </a:rPr>
              <a:t>e</a:t>
            </a:r>
            <a:r>
              <a:rPr lang="es-CR" sz="4400" b="1" u="sng" dirty="0" smtClean="0">
                <a:latin typeface="Palatino" charset="0"/>
              </a:rPr>
              <a:t>r</a:t>
            </a:r>
            <a:r>
              <a:rPr lang="es-CR" sz="4400" b="1" u="sng" dirty="0">
                <a:solidFill>
                  <a:srgbClr val="FF0000"/>
                </a:solidFill>
                <a:latin typeface="Palatino" charset="0"/>
              </a:rPr>
              <a:t> $$$ </a:t>
            </a:r>
            <a:r>
              <a:rPr lang="es-CR" sz="4400" b="1" u="sng" dirty="0" smtClean="0">
                <a:latin typeface="Palatino" charset="0"/>
              </a:rPr>
              <a:t>r</a:t>
            </a:r>
            <a:r>
              <a:rPr lang="es-CR" sz="4400" b="1" dirty="0" smtClean="0">
                <a:latin typeface="Palatino" charset="0"/>
              </a:rPr>
              <a:t>e </a:t>
            </a:r>
            <a:r>
              <a:rPr lang="es-CR" sz="4400" b="1" dirty="0">
                <a:latin typeface="Palatino" charset="0"/>
              </a:rPr>
              <a:t>con e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e ba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il, …</a:t>
            </a:r>
          </a:p>
          <a:p>
            <a:endParaRPr lang="es-CR" sz="1800" b="1" dirty="0">
              <a:latin typeface="Palatino" charset="0"/>
            </a:endParaRPr>
          </a:p>
          <a:p>
            <a:r>
              <a:rPr lang="es-CR" sz="4400" b="1" dirty="0">
                <a:latin typeface="Palatino" charset="0"/>
              </a:rPr>
              <a:t>	</a:t>
            </a:r>
            <a:r>
              <a:rPr lang="es-CR" sz="4400" b="1" dirty="0" smtClean="0">
                <a:solidFill>
                  <a:srgbClr val="0000FF"/>
                </a:solidFill>
                <a:latin typeface="Palatino" charset="0"/>
              </a:rPr>
              <a:t>c</a:t>
            </a:r>
            <a:r>
              <a:rPr lang="es-CR" sz="4400" b="1" dirty="0">
                <a:solidFill>
                  <a:srgbClr val="0000FF"/>
                </a:solidFill>
                <a:latin typeface="Palatino" charset="0"/>
              </a:rPr>
              <a:t>.	</a:t>
            </a:r>
            <a:r>
              <a:rPr lang="es-CR" sz="4400" b="1" u="sng" dirty="0">
                <a:latin typeface="Palatino" charset="0"/>
              </a:rPr>
              <a:t>r</a:t>
            </a:r>
            <a:r>
              <a:rPr lang="es-CR" sz="4400" b="1" dirty="0">
                <a:latin typeface="Palatino" charset="0"/>
              </a:rPr>
              <a:t>ápido co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en los ca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os …</a:t>
            </a:r>
          </a:p>
          <a:p>
            <a:endParaRPr lang="es-CR" sz="1800" b="1" dirty="0">
              <a:latin typeface="Palatino" charset="0"/>
            </a:endParaRPr>
          </a:p>
          <a:p>
            <a:r>
              <a:rPr lang="es-CR" sz="4400" b="1" dirty="0">
                <a:latin typeface="Palatino" charset="0"/>
              </a:rPr>
              <a:t>	</a:t>
            </a:r>
            <a:r>
              <a:rPr lang="es-CR" sz="4400" b="1" dirty="0" smtClean="0">
                <a:solidFill>
                  <a:srgbClr val="0000FF"/>
                </a:solidFill>
                <a:latin typeface="Palatino" charset="0"/>
              </a:rPr>
              <a:t>d</a:t>
            </a:r>
            <a:r>
              <a:rPr lang="es-CR" sz="4400" b="1" dirty="0">
                <a:solidFill>
                  <a:srgbClr val="0000FF"/>
                </a:solidFill>
                <a:latin typeface="Palatino" charset="0"/>
              </a:rPr>
              <a:t>.	</a:t>
            </a:r>
            <a:r>
              <a:rPr lang="es-CR" sz="4400" b="1" dirty="0">
                <a:latin typeface="Palatino" charset="0"/>
              </a:rPr>
              <a:t>ca</a:t>
            </a:r>
            <a:r>
              <a:rPr lang="es-CR" sz="4400" b="1" u="sng" dirty="0">
                <a:latin typeface="Palatino" charset="0"/>
              </a:rPr>
              <a:t>r</a:t>
            </a:r>
            <a:r>
              <a:rPr lang="es-CR" sz="4400" b="1" dirty="0">
                <a:latin typeface="Palatino" charset="0"/>
              </a:rPr>
              <a:t>gados de azúca</a:t>
            </a:r>
            <a:r>
              <a:rPr lang="es-CR" sz="4400" b="1" u="sng" dirty="0">
                <a:latin typeface="Palatino" charset="0"/>
              </a:rPr>
              <a:t>r</a:t>
            </a:r>
            <a:r>
              <a:rPr lang="es-CR" sz="4400" b="1" dirty="0">
                <a:latin typeface="Palatino" charset="0"/>
              </a:rPr>
              <a:t> …</a:t>
            </a:r>
          </a:p>
          <a:p>
            <a:endParaRPr lang="es-CR" sz="1800" b="1" dirty="0">
              <a:latin typeface="Palatino" charset="0"/>
            </a:endParaRPr>
          </a:p>
          <a:p>
            <a:r>
              <a:rPr lang="es-CR" sz="4400" b="1" dirty="0">
                <a:latin typeface="Palatino" charset="0"/>
              </a:rPr>
              <a:t>	</a:t>
            </a:r>
            <a:r>
              <a:rPr lang="es-CR" sz="4400" b="1" dirty="0" smtClean="0">
                <a:solidFill>
                  <a:srgbClr val="0000FF"/>
                </a:solidFill>
                <a:latin typeface="Palatino" charset="0"/>
              </a:rPr>
              <a:t>e</a:t>
            </a:r>
            <a:r>
              <a:rPr lang="es-CR" sz="4400" b="1" dirty="0">
                <a:solidFill>
                  <a:srgbClr val="0000FF"/>
                </a:solidFill>
                <a:latin typeface="Palatino" charset="0"/>
              </a:rPr>
              <a:t>.	</a:t>
            </a:r>
            <a:r>
              <a:rPr lang="es-CR" sz="4400" b="1" dirty="0">
                <a:latin typeface="Palatino" charset="0"/>
              </a:rPr>
              <a:t>del fe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oca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il</a:t>
            </a:r>
            <a:r>
              <a:rPr lang="es-CR" sz="4400" b="1" dirty="0" smtClean="0">
                <a:latin typeface="Palatino" charset="0"/>
              </a:rPr>
              <a:t>.</a:t>
            </a:r>
            <a:endParaRPr lang="es-CR" sz="4400" b="1" dirty="0">
              <a:latin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59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324476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11" y="148989"/>
            <a:ext cx="5375511" cy="537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76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1800" y="2247900"/>
            <a:ext cx="291465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330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884356"/>
              </p:ext>
            </p:extLst>
          </p:nvPr>
        </p:nvGraphicFramePr>
        <p:xfrm>
          <a:off x="1371600" y="1143000"/>
          <a:ext cx="6096000" cy="2560320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endParaRPr lang="es-ES_tradnl" sz="50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5000" dirty="0" smtClean="0"/>
                        <a:t>[s]</a:t>
                      </a:r>
                      <a:endParaRPr lang="es-ES_tradnl" sz="50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5000" dirty="0" smtClean="0"/>
                        <a:t>“s”</a:t>
                      </a:r>
                      <a:endParaRPr lang="es-ES_tradnl" sz="50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_tradnl" sz="50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_tradnl" sz="50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5000" dirty="0" smtClean="0"/>
                        <a:t>[z]</a:t>
                      </a:r>
                      <a:endParaRPr lang="es-ES_tradnl" sz="50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 flipV="1">
            <a:off x="3447676" y="1722120"/>
            <a:ext cx="935997" cy="68580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3447676" y="2484120"/>
            <a:ext cx="935997" cy="83820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5_1399647914_5b3e12ddb8932de4d674d59f7eefb67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838200"/>
            <a:ext cx="1289289" cy="1743818"/>
          </a:xfrm>
          <a:prstGeom prst="rect">
            <a:avLst/>
          </a:prstGeom>
        </p:spPr>
      </p:pic>
      <p:pic>
        <p:nvPicPr>
          <p:cNvPr id="7" name="Picture 6" descr="killer-bees-overlay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743200"/>
            <a:ext cx="2610716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39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156966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9600" dirty="0" err="1">
                <a:solidFill>
                  <a:schemeClr val="bg1"/>
                </a:solidFill>
                <a:latin typeface="Arial Black" charset="0"/>
              </a:rPr>
              <a:t>Regla</a:t>
            </a:r>
            <a:endParaRPr lang="en-US" sz="9600" dirty="0">
              <a:solidFill>
                <a:schemeClr val="bg1"/>
              </a:solidFill>
              <a:latin typeface="Arial Black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762000" y="4381500"/>
            <a:ext cx="258275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/>
              <a:t>mú</a:t>
            </a:r>
            <a:r>
              <a:rPr lang="en-US" sz="6600" b="1" dirty="0" err="1">
                <a:solidFill>
                  <a:srgbClr val="FF0000"/>
                </a:solidFill>
              </a:rPr>
              <a:t>s</a:t>
            </a:r>
            <a:r>
              <a:rPr lang="en-US" sz="6600" dirty="0" err="1"/>
              <a:t>ica</a:t>
            </a:r>
            <a:endParaRPr lang="en-US" sz="6600" dirty="0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5598785" y="4457700"/>
            <a:ext cx="324041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/>
              <a:t>Co</a:t>
            </a:r>
            <a:r>
              <a:rPr lang="en-US" sz="6600" b="1" dirty="0">
                <a:solidFill>
                  <a:srgbClr val="FF0000"/>
                </a:solidFill>
              </a:rPr>
              <a:t>z</a:t>
            </a:r>
            <a:r>
              <a:rPr lang="en-US" sz="6600" dirty="0"/>
              <a:t>umel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009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/>
              <a:t>“s” vs. “z”</a:t>
            </a:r>
            <a:endParaRPr lang="es-ES_tradnl" sz="6600" dirty="0"/>
          </a:p>
        </p:txBody>
      </p:sp>
      <p:sp>
        <p:nvSpPr>
          <p:cNvPr id="8" name="Frame 7"/>
          <p:cNvSpPr/>
          <p:nvPr/>
        </p:nvSpPr>
        <p:spPr bwMode="auto">
          <a:xfrm>
            <a:off x="2438400" y="2933700"/>
            <a:ext cx="1676400" cy="1524000"/>
          </a:xfrm>
          <a:prstGeom prst="frame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FF0000"/>
              </a:solidFill>
              <a:cs typeface="+mn-cs"/>
            </a:endParaRPr>
          </a:p>
        </p:txBody>
      </p:sp>
      <p:sp>
        <p:nvSpPr>
          <p:cNvPr id="9" name="&quot;No&quot; Symbol 8"/>
          <p:cNvSpPr/>
          <p:nvPr/>
        </p:nvSpPr>
        <p:spPr bwMode="auto">
          <a:xfrm>
            <a:off x="5029200" y="2781300"/>
            <a:ext cx="1600200" cy="1778000"/>
          </a:xfrm>
          <a:prstGeom prst="noSmoking">
            <a:avLst>
              <a:gd name="adj" fmla="val 13459"/>
            </a:avLst>
          </a:prstGeom>
          <a:solidFill>
            <a:srgbClr val="FF0000">
              <a:alpha val="6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10" name="Picture 9" descr="_54108506_bee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2"/>
          <a:stretch/>
        </p:blipFill>
        <p:spPr>
          <a:xfrm>
            <a:off x="6664416" y="1562100"/>
            <a:ext cx="2479584" cy="161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2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rgbClr val="FF0000"/>
                </a:solidFill>
              </a:rPr>
              <a:t>repaso</a:t>
            </a:r>
          </a:p>
          <a:p>
            <a:pPr algn="ctr"/>
            <a:r>
              <a:rPr lang="es-ES_tradnl" sz="6600" dirty="0" smtClean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 smtClean="0">
                <a:solidFill>
                  <a:srgbClr val="FFFFFF"/>
                </a:solidFill>
              </a:rPr>
              <a:t># 1</a:t>
            </a:r>
          </a:p>
        </p:txBody>
      </p:sp>
      <p:pic>
        <p:nvPicPr>
          <p:cNvPr id="4" name="Picture 3" descr="532449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95300"/>
            <a:ext cx="4419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2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156966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9600" dirty="0" err="1">
                <a:solidFill>
                  <a:schemeClr val="bg1"/>
                </a:solidFill>
                <a:latin typeface="Arial Black" charset="0"/>
              </a:rPr>
              <a:t>Regla</a:t>
            </a:r>
            <a:endParaRPr lang="en-US" sz="9600" dirty="0">
              <a:solidFill>
                <a:schemeClr val="bg1"/>
              </a:solidFill>
              <a:latin typeface="Arial Black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533400" y="4381500"/>
            <a:ext cx="3662781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 smtClean="0"/>
              <a:t>pre</a:t>
            </a:r>
            <a:r>
              <a:rPr lang="en-US" sz="6600" dirty="0" err="1" smtClean="0">
                <a:solidFill>
                  <a:srgbClr val="FF0000"/>
                </a:solidFill>
              </a:rPr>
              <a:t>s</a:t>
            </a:r>
            <a:r>
              <a:rPr lang="en-US" sz="6600" dirty="0" err="1" smtClean="0"/>
              <a:t>idente</a:t>
            </a:r>
            <a:endParaRPr lang="en-US" sz="6600" dirty="0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5837223" y="4457700"/>
            <a:ext cx="239237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 smtClean="0"/>
              <a:t>a</a:t>
            </a:r>
            <a:r>
              <a:rPr lang="en-US" sz="6600" dirty="0" err="1" smtClean="0">
                <a:solidFill>
                  <a:srgbClr val="FF0000"/>
                </a:solidFill>
              </a:rPr>
              <a:t>z</a:t>
            </a:r>
            <a:r>
              <a:rPr lang="en-US" sz="6600" dirty="0" err="1" smtClean="0"/>
              <a:t>úcar</a:t>
            </a:r>
            <a:endParaRPr lang="en-US" sz="66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009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/>
              <a:t>“s” vs. “z”</a:t>
            </a:r>
            <a:endParaRPr lang="es-ES_tradnl" sz="6600" dirty="0"/>
          </a:p>
        </p:txBody>
      </p:sp>
      <p:sp>
        <p:nvSpPr>
          <p:cNvPr id="6" name="Frame 5"/>
          <p:cNvSpPr/>
          <p:nvPr/>
        </p:nvSpPr>
        <p:spPr bwMode="auto">
          <a:xfrm>
            <a:off x="2438400" y="2933700"/>
            <a:ext cx="1676400" cy="1524000"/>
          </a:xfrm>
          <a:prstGeom prst="frame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FF0000"/>
              </a:solidFill>
              <a:cs typeface="+mn-cs"/>
            </a:endParaRPr>
          </a:p>
        </p:txBody>
      </p:sp>
      <p:sp>
        <p:nvSpPr>
          <p:cNvPr id="7" name="&quot;No&quot; Symbol 6"/>
          <p:cNvSpPr/>
          <p:nvPr/>
        </p:nvSpPr>
        <p:spPr bwMode="auto">
          <a:xfrm>
            <a:off x="5029200" y="2781300"/>
            <a:ext cx="1600200" cy="1778000"/>
          </a:xfrm>
          <a:prstGeom prst="noSmoking">
            <a:avLst>
              <a:gd name="adj" fmla="val 13459"/>
            </a:avLst>
          </a:prstGeom>
          <a:solidFill>
            <a:srgbClr val="FF0000">
              <a:alpha val="6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8" name="Picture 7" descr="_54108506_bee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2"/>
          <a:stretch/>
        </p:blipFill>
        <p:spPr>
          <a:xfrm>
            <a:off x="6664416" y="1562100"/>
            <a:ext cx="2479584" cy="161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92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156966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9600" dirty="0" err="1">
                <a:solidFill>
                  <a:schemeClr val="bg1"/>
                </a:solidFill>
                <a:latin typeface="Arial Black" charset="0"/>
              </a:rPr>
              <a:t>Regla</a:t>
            </a:r>
            <a:endParaRPr lang="en-US" sz="9600" dirty="0">
              <a:solidFill>
                <a:schemeClr val="bg1"/>
              </a:solidFill>
              <a:latin typeface="Arial Black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533400" y="4381500"/>
            <a:ext cx="229939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smtClean="0"/>
              <a:t>ca</a:t>
            </a:r>
            <a:r>
              <a:rPr lang="en-US" sz="6600" dirty="0" smtClean="0">
                <a:solidFill>
                  <a:srgbClr val="FF0000"/>
                </a:solidFill>
              </a:rPr>
              <a:t>s</a:t>
            </a:r>
            <a:r>
              <a:rPr lang="en-US" sz="6600" dirty="0" smtClean="0"/>
              <a:t>ual</a:t>
            </a:r>
            <a:endParaRPr lang="en-US" sz="66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009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/>
              <a:t>“s” vs. “z”</a:t>
            </a:r>
            <a:endParaRPr lang="es-ES_tradnl" sz="6600" dirty="0"/>
          </a:p>
        </p:txBody>
      </p:sp>
      <p:sp>
        <p:nvSpPr>
          <p:cNvPr id="6" name="Frame 5"/>
          <p:cNvSpPr/>
          <p:nvPr/>
        </p:nvSpPr>
        <p:spPr bwMode="auto">
          <a:xfrm>
            <a:off x="2438400" y="2933700"/>
            <a:ext cx="1676400" cy="1524000"/>
          </a:xfrm>
          <a:prstGeom prst="frame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FF0000"/>
              </a:solidFill>
              <a:cs typeface="+mn-cs"/>
            </a:endParaRPr>
          </a:p>
        </p:txBody>
      </p:sp>
      <p:sp>
        <p:nvSpPr>
          <p:cNvPr id="7" name="&quot;No&quot; Symbol 6"/>
          <p:cNvSpPr/>
          <p:nvPr/>
        </p:nvSpPr>
        <p:spPr bwMode="auto">
          <a:xfrm>
            <a:off x="5029200" y="2781300"/>
            <a:ext cx="1600200" cy="1778000"/>
          </a:xfrm>
          <a:prstGeom prst="noSmoking">
            <a:avLst>
              <a:gd name="adj" fmla="val 13459"/>
            </a:avLst>
          </a:prstGeom>
          <a:solidFill>
            <a:srgbClr val="FF0000">
              <a:alpha val="6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8" name="Picture 7" descr="_54108506_bee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2"/>
          <a:stretch/>
        </p:blipFill>
        <p:spPr>
          <a:xfrm>
            <a:off x="6664416" y="1562100"/>
            <a:ext cx="2479584" cy="161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8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156966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9600" dirty="0" err="1">
                <a:solidFill>
                  <a:schemeClr val="bg1"/>
                </a:solidFill>
                <a:latin typeface="Arial Black" charset="0"/>
              </a:rPr>
              <a:t>Regla</a:t>
            </a:r>
            <a:endParaRPr lang="en-US" sz="9600" dirty="0">
              <a:solidFill>
                <a:schemeClr val="bg1"/>
              </a:solidFill>
              <a:latin typeface="Arial Black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533400" y="4381500"/>
            <a:ext cx="206423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 smtClean="0"/>
              <a:t>ra</a:t>
            </a:r>
            <a:r>
              <a:rPr lang="en-US" sz="6600" dirty="0" err="1" smtClean="0">
                <a:solidFill>
                  <a:srgbClr val="FF0000"/>
                </a:solidFill>
              </a:rPr>
              <a:t>z</a:t>
            </a:r>
            <a:r>
              <a:rPr lang="en-US" sz="6600" dirty="0" err="1" smtClean="0"/>
              <a:t>ón</a:t>
            </a:r>
            <a:endParaRPr lang="en-US" sz="6600" dirty="0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5486400" y="4457700"/>
            <a:ext cx="347391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 smtClean="0"/>
              <a:t>ra</a:t>
            </a:r>
            <a:r>
              <a:rPr lang="en-US" sz="6600" dirty="0" err="1" smtClean="0">
                <a:solidFill>
                  <a:srgbClr val="FF0000"/>
                </a:solidFill>
              </a:rPr>
              <a:t>z</a:t>
            </a:r>
            <a:r>
              <a:rPr lang="en-US" sz="6600" dirty="0" err="1" smtClean="0"/>
              <a:t>onable</a:t>
            </a:r>
            <a:endParaRPr lang="en-US" sz="66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009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/>
              <a:t>“s” vs. “z”</a:t>
            </a:r>
            <a:endParaRPr lang="es-ES_tradnl" sz="6600" dirty="0"/>
          </a:p>
        </p:txBody>
      </p:sp>
      <p:sp>
        <p:nvSpPr>
          <p:cNvPr id="6" name="Frame 5"/>
          <p:cNvSpPr/>
          <p:nvPr/>
        </p:nvSpPr>
        <p:spPr bwMode="auto">
          <a:xfrm>
            <a:off x="2438400" y="2933700"/>
            <a:ext cx="1676400" cy="1524000"/>
          </a:xfrm>
          <a:prstGeom prst="frame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FF0000"/>
              </a:solidFill>
              <a:cs typeface="+mn-cs"/>
            </a:endParaRPr>
          </a:p>
        </p:txBody>
      </p:sp>
      <p:sp>
        <p:nvSpPr>
          <p:cNvPr id="7" name="&quot;No&quot; Symbol 6"/>
          <p:cNvSpPr/>
          <p:nvPr/>
        </p:nvSpPr>
        <p:spPr bwMode="auto">
          <a:xfrm>
            <a:off x="5029200" y="2781300"/>
            <a:ext cx="1600200" cy="1778000"/>
          </a:xfrm>
          <a:prstGeom prst="noSmoking">
            <a:avLst>
              <a:gd name="adj" fmla="val 13459"/>
            </a:avLst>
          </a:prstGeom>
          <a:solidFill>
            <a:srgbClr val="FF0000">
              <a:alpha val="6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8" name="Picture 7" descr="_54108506_bee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2"/>
          <a:stretch/>
        </p:blipFill>
        <p:spPr>
          <a:xfrm>
            <a:off x="6664416" y="1562100"/>
            <a:ext cx="2479584" cy="161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1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156966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9600" dirty="0" err="1">
                <a:solidFill>
                  <a:schemeClr val="bg1"/>
                </a:solidFill>
                <a:latin typeface="Arial Black" charset="0"/>
              </a:rPr>
              <a:t>Regla</a:t>
            </a:r>
            <a:endParaRPr lang="en-US" sz="9600" dirty="0">
              <a:solidFill>
                <a:schemeClr val="bg1"/>
              </a:solidFill>
              <a:latin typeface="Arial Black" charset="0"/>
            </a:endParaRPr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1939904" y="4511070"/>
            <a:ext cx="5378395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4500" dirty="0" smtClean="0"/>
              <a:t>¿</a:t>
            </a:r>
            <a:r>
              <a:rPr lang="en-US" sz="4500" dirty="0" err="1" smtClean="0"/>
              <a:t>Quiere</a:t>
            </a:r>
            <a:r>
              <a:rPr lang="en-US" sz="4500" dirty="0" err="1" smtClean="0">
                <a:solidFill>
                  <a:srgbClr val="FF0000"/>
                </a:solidFill>
              </a:rPr>
              <a:t>s</a:t>
            </a:r>
            <a:r>
              <a:rPr lang="en-US" sz="4500" dirty="0" smtClean="0"/>
              <a:t> </a:t>
            </a:r>
            <a:r>
              <a:rPr lang="en-US" sz="4500" dirty="0" err="1" smtClean="0"/>
              <a:t>té</a:t>
            </a:r>
            <a:r>
              <a:rPr lang="en-US" sz="4500" dirty="0" smtClean="0"/>
              <a:t>? ¡H</a:t>
            </a:r>
            <a:r>
              <a:rPr lang="es-ES" sz="4500" dirty="0" smtClean="0"/>
              <a:t>á</a:t>
            </a:r>
            <a:r>
              <a:rPr lang="en-US" sz="4500" dirty="0" err="1" smtClean="0">
                <a:solidFill>
                  <a:srgbClr val="FF0000"/>
                </a:solidFill>
              </a:rPr>
              <a:t>z</a:t>
            </a:r>
            <a:r>
              <a:rPr lang="en-US" sz="4500" dirty="0" err="1" smtClean="0"/>
              <a:t>telo</a:t>
            </a:r>
            <a:r>
              <a:rPr lang="en-US" sz="4500" dirty="0"/>
              <a:t>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47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/>
              <a:t>“z”</a:t>
            </a:r>
            <a:endParaRPr lang="es-ES_tradnl" sz="6600" dirty="0"/>
          </a:p>
        </p:txBody>
      </p:sp>
      <p:sp>
        <p:nvSpPr>
          <p:cNvPr id="7" name="&quot;No&quot; Symbol 6"/>
          <p:cNvSpPr/>
          <p:nvPr/>
        </p:nvSpPr>
        <p:spPr bwMode="auto">
          <a:xfrm>
            <a:off x="3810000" y="2019300"/>
            <a:ext cx="1600200" cy="1778000"/>
          </a:xfrm>
          <a:prstGeom prst="noSmoking">
            <a:avLst>
              <a:gd name="adj" fmla="val 13459"/>
            </a:avLst>
          </a:prstGeom>
          <a:solidFill>
            <a:srgbClr val="FF0000">
              <a:alpha val="6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8" name="Picture 4" descr="images-1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4" b="13654"/>
          <a:stretch/>
        </p:blipFill>
        <p:spPr bwMode="auto">
          <a:xfrm>
            <a:off x="76200" y="1638300"/>
            <a:ext cx="2362200" cy="2389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image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00" y="1578093"/>
            <a:ext cx="34798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0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 smtClean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89741" y="2354401"/>
            <a:ext cx="2663059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mú</a:t>
            </a:r>
            <a:r>
              <a:rPr lang="en-US" sz="4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ica</a:t>
            </a:r>
            <a:endParaRPr lang="en-US" sz="4000" b="1" dirty="0">
              <a:solidFill>
                <a:srgbClr val="0000FF"/>
              </a:solidFill>
              <a:latin typeface="Palatino" charset="0"/>
              <a:cs typeface="+mn-cs"/>
            </a:endParaRPr>
          </a:p>
          <a:p>
            <a:pPr>
              <a:defRPr/>
            </a:pP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pre</a:t>
            </a:r>
            <a:r>
              <a:rPr lang="en-US" sz="4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idente</a:t>
            </a:r>
            <a:endParaRPr lang="en-US" sz="4000" b="1" dirty="0">
              <a:solidFill>
                <a:srgbClr val="0000FF"/>
              </a:solidFill>
              <a:latin typeface="Palatino" charset="0"/>
              <a:cs typeface="+mn-cs"/>
            </a:endParaRPr>
          </a:p>
          <a:p>
            <a:pPr>
              <a:defRPr/>
            </a:pPr>
            <a:r>
              <a:rPr lang="en-US" sz="4000" b="1" dirty="0">
                <a:solidFill>
                  <a:srgbClr val="0000FF"/>
                </a:solidFill>
                <a:latin typeface="Palatino" charset="0"/>
                <a:cs typeface="+mn-cs"/>
              </a:rPr>
              <a:t>Co</a:t>
            </a:r>
            <a:r>
              <a:rPr lang="en-US" sz="4000" b="1" dirty="0">
                <a:solidFill>
                  <a:srgbClr val="FF0000"/>
                </a:solidFill>
                <a:latin typeface="Palatino" charset="0"/>
                <a:cs typeface="+mn-cs"/>
              </a:rPr>
              <a:t>z</a:t>
            </a:r>
            <a:r>
              <a:rPr lang="en-US" sz="4000" b="1" dirty="0">
                <a:solidFill>
                  <a:srgbClr val="0000FF"/>
                </a:solidFill>
                <a:latin typeface="Palatino" charset="0"/>
                <a:cs typeface="+mn-cs"/>
              </a:rPr>
              <a:t>umel</a:t>
            </a:r>
          </a:p>
          <a:p>
            <a:pPr>
              <a:defRPr/>
            </a:pPr>
            <a:r>
              <a:rPr lang="en-US" sz="4000" b="1" dirty="0">
                <a:solidFill>
                  <a:srgbClr val="0000FF"/>
                </a:solidFill>
                <a:latin typeface="Palatino" charset="0"/>
                <a:cs typeface="+mn-cs"/>
              </a:rPr>
              <a:t>¡</a:t>
            </a:r>
            <a:r>
              <a:rPr lang="en-US" sz="4000" b="1" dirty="0" smtClean="0">
                <a:solidFill>
                  <a:srgbClr val="0000FF"/>
                </a:solidFill>
                <a:latin typeface="Palatino" charset="0"/>
                <a:cs typeface="+mn-cs"/>
              </a:rPr>
              <a:t>h</a:t>
            </a:r>
            <a:r>
              <a:rPr lang="es-ES" sz="4000" b="1" dirty="0" smtClean="0">
                <a:solidFill>
                  <a:srgbClr val="0000FF"/>
                </a:solidFill>
                <a:latin typeface="Palatino" charset="0"/>
                <a:cs typeface="+mn-cs"/>
              </a:rPr>
              <a:t>á</a:t>
            </a:r>
            <a:r>
              <a:rPr lang="en-US" sz="4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z</a:t>
            </a:r>
            <a:r>
              <a:rPr lang="en-US" sz="4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telo</a:t>
            </a:r>
            <a:r>
              <a:rPr lang="en-US" sz="4000" b="1" dirty="0">
                <a:solidFill>
                  <a:srgbClr val="0000FF"/>
                </a:solidFill>
                <a:latin typeface="Palatino" charset="0"/>
                <a:cs typeface="+mn-cs"/>
              </a:rPr>
              <a:t>!</a:t>
            </a:r>
          </a:p>
          <a:p>
            <a:pPr>
              <a:defRPr/>
            </a:pP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4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idora</a:t>
            </a:r>
            <a:endParaRPr lang="en-US" sz="4000" dirty="0">
              <a:latin typeface="Palatino" charset="0"/>
              <a:cs typeface="+mn-cs"/>
            </a:endParaRPr>
          </a:p>
        </p:txBody>
      </p:sp>
      <p:pic>
        <p:nvPicPr>
          <p:cNvPr id="5" name="Picture 4" descr="rattlesnake_striking.img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2"/>
          <a:stretch/>
        </p:blipFill>
        <p:spPr>
          <a:xfrm>
            <a:off x="4724400" y="2485437"/>
            <a:ext cx="3996838" cy="288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 smtClean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41562" y="2975908"/>
            <a:ext cx="2892238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mu</a:t>
            </a:r>
            <a:r>
              <a:rPr lang="en-US" sz="4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icólogo</a:t>
            </a:r>
            <a:endParaRPr lang="en-US" sz="4000" b="1" dirty="0">
              <a:solidFill>
                <a:srgbClr val="0000FF"/>
              </a:solidFill>
              <a:latin typeface="Palatino" charset="0"/>
              <a:cs typeface="+mn-cs"/>
            </a:endParaRPr>
          </a:p>
          <a:p>
            <a:pPr>
              <a:defRPr/>
            </a:pP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belle</a:t>
            </a:r>
            <a:r>
              <a:rPr lang="en-US" sz="4000" b="1" dirty="0" err="1">
                <a:solidFill>
                  <a:srgbClr val="FF0000"/>
                </a:solidFill>
                <a:latin typeface="Palatino" charset="0"/>
                <a:cs typeface="+mn-cs"/>
              </a:rPr>
              <a:t>z</a:t>
            </a: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a</a:t>
            </a:r>
            <a:endParaRPr lang="en-US" sz="4000" b="1" dirty="0">
              <a:solidFill>
                <a:srgbClr val="0000FF"/>
              </a:solidFill>
              <a:latin typeface="Palatino" charset="0"/>
              <a:cs typeface="+mn-cs"/>
            </a:endParaRPr>
          </a:p>
          <a:p>
            <a:pPr>
              <a:defRPr/>
            </a:pPr>
            <a:r>
              <a:rPr lang="en-US" sz="4000" b="1" dirty="0">
                <a:solidFill>
                  <a:srgbClr val="0000FF"/>
                </a:solidFill>
                <a:latin typeface="Palatino" charset="0"/>
                <a:cs typeface="+mn-cs"/>
              </a:rPr>
              <a:t>la </a:t>
            </a:r>
            <a:r>
              <a:rPr lang="en-US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z</a:t>
            </a:r>
            <a:r>
              <a:rPr lang="en-US" sz="4000" b="1" dirty="0" smtClean="0">
                <a:solidFill>
                  <a:srgbClr val="0000FF"/>
                </a:solidFill>
                <a:latin typeface="Palatino" charset="0"/>
                <a:cs typeface="+mn-cs"/>
              </a:rPr>
              <a:t>eta</a:t>
            </a:r>
            <a:endParaRPr lang="en-US" sz="4000" b="1" dirty="0">
              <a:solidFill>
                <a:srgbClr val="0000FF"/>
              </a:solidFill>
              <a:latin typeface="Palatino" charset="0"/>
              <a:cs typeface="+mn-cs"/>
            </a:endParaRPr>
          </a:p>
        </p:txBody>
      </p:sp>
      <p:pic>
        <p:nvPicPr>
          <p:cNvPr id="6" name="Picture 5" descr="rattlesnake_thum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628900"/>
            <a:ext cx="2746022" cy="274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85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 smtClean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37208" y="2514243"/>
            <a:ext cx="8478192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ora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e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 la </a:t>
            </a:r>
            <a:r>
              <a:rPr lang="en-US" sz="5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p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re</a:t>
            </a:r>
            <a:r>
              <a:rPr lang="en-US" sz="5000" b="1" u="sng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sssss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en</a:t>
            </a:r>
            <a:r>
              <a:rPr lang="en-US" sz="5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t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a</a:t>
            </a:r>
            <a:r>
              <a:rPr lang="en-US" sz="5000" b="1" dirty="0" smtClean="0">
                <a:solidFill>
                  <a:srgbClr val="0000FF"/>
                </a:solidFill>
                <a:latin typeface="Palatino" charset="0"/>
              </a:rPr>
              <a:t> </a:t>
            </a:r>
            <a:r>
              <a:rPr lang="en-US" sz="5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 smtClean="0">
                <a:solidFill>
                  <a:srgbClr val="0000FF"/>
                </a:solidFill>
                <a:latin typeface="Palatino" charset="0"/>
                <a:cs typeface="+mn-cs"/>
              </a:rPr>
              <a:t>e 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la 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e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sc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uela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 smtClean="0">
                <a:solidFill>
                  <a:srgbClr val="0000FF"/>
                </a:solidFill>
                <a:latin typeface="Palatino" charset="0"/>
                <a:cs typeface="+mn-cs"/>
              </a:rPr>
              <a:t>e 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mu</a:t>
            </a:r>
            <a:r>
              <a:rPr lang="en-US" sz="5000" b="1" u="sng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sssss</a:t>
            </a:r>
            <a:r>
              <a:rPr lang="en-US" sz="5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c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ología</a:t>
            </a:r>
            <a:r>
              <a:rPr lang="en-US" sz="5000" b="1" dirty="0" smtClean="0">
                <a:solidFill>
                  <a:srgbClr val="0000FF"/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e</a:t>
            </a:r>
          </a:p>
          <a:p>
            <a:pPr>
              <a:defRPr/>
            </a:pP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st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am</a:t>
            </a:r>
            <a:r>
              <a:rPr lang="en-US" sz="5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ul</a:t>
            </a:r>
            <a:r>
              <a:rPr lang="en-US" sz="5000" b="1" dirty="0" smtClean="0">
                <a:solidFill>
                  <a:srgbClr val="0000FF"/>
                </a:solidFill>
                <a:latin typeface="Palatino" charset="0"/>
                <a:cs typeface="+mn-cs"/>
              </a:rPr>
              <a:t>.</a:t>
            </a:r>
            <a:endParaRPr lang="en-US" sz="5000" b="1" dirty="0">
              <a:solidFill>
                <a:srgbClr val="0000FF"/>
              </a:solidFill>
              <a:latin typeface="Palatino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182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1446550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8800" dirty="0" err="1" smtClean="0">
                <a:solidFill>
                  <a:srgbClr val="FF0000"/>
                </a:solidFill>
                <a:latin typeface="Arial Black"/>
                <a:cs typeface="+mn-cs"/>
              </a:rPr>
              <a:t>Resumen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1562100"/>
            <a:ext cx="8305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3000" dirty="0" smtClean="0"/>
              <a:t>Hay que evitar la </a:t>
            </a:r>
            <a:r>
              <a:rPr lang="es-ES_tradnl" sz="3000" dirty="0" err="1" smtClean="0"/>
              <a:t>schwa</a:t>
            </a:r>
            <a:r>
              <a:rPr lang="es-ES_tradnl" sz="3000" dirty="0" smtClean="0"/>
              <a:t> /</a:t>
            </a:r>
            <a:r>
              <a:rPr lang="en-US" sz="3000" dirty="0" err="1" smtClean="0"/>
              <a:t>ə</a:t>
            </a:r>
            <a:r>
              <a:rPr lang="en-US" sz="3000" dirty="0" smtClean="0"/>
              <a:t>/</a:t>
            </a:r>
            <a:endParaRPr lang="es-ES_tradnl" sz="3000" dirty="0" smtClean="0"/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3000" dirty="0" smtClean="0"/>
              <a:t>Las vocales deben ser tensas y cortas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3000" dirty="0" smtClean="0"/>
              <a:t>No aspiramos /p, t, k/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3000" dirty="0" smtClean="0"/>
              <a:t>Pronunciamos /b, d, g/ “suave”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3000" dirty="0" smtClean="0"/>
              <a:t>“s” es suave (como la serpiente)</a:t>
            </a:r>
            <a:endParaRPr lang="es-ES_tradnl" sz="3000" dirty="0"/>
          </a:p>
        </p:txBody>
      </p:sp>
    </p:spTree>
    <p:extLst>
      <p:ext uri="{BB962C8B-B14F-4D97-AF65-F5344CB8AC3E}">
        <p14:creationId xmlns:p14="http://schemas.microsoft.com/office/powerpoint/2010/main" val="383702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100"/>
            <a:ext cx="5753100" cy="5753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0200" y="2300526"/>
            <a:ext cx="365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0" dirty="0" smtClean="0"/>
              <a:t>¿Preguntas?</a:t>
            </a:r>
            <a:endParaRPr lang="es-ES_tradnl" sz="5000" dirty="0"/>
          </a:p>
        </p:txBody>
      </p:sp>
    </p:spTree>
    <p:extLst>
      <p:ext uri="{BB962C8B-B14F-4D97-AF65-F5344CB8AC3E}">
        <p14:creationId xmlns:p14="http://schemas.microsoft.com/office/powerpoint/2010/main" val="65628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 smtClean="0">
                <a:solidFill>
                  <a:srgbClr val="FFFFFF"/>
                </a:solidFill>
              </a:rPr>
              <a:t># 4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4791807"/>
            <a:ext cx="9144000" cy="923330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5400" dirty="0" err="1">
                <a:solidFill>
                  <a:srgbClr val="2C00FB"/>
                </a:solidFill>
                <a:latin typeface="Arial Black" charset="0"/>
              </a:rPr>
              <a:t>Encadenamiento</a:t>
            </a:r>
            <a:endParaRPr lang="en-US" sz="5400" dirty="0">
              <a:solidFill>
                <a:srgbClr val="2C00FB"/>
              </a:solidFill>
              <a:latin typeface="Arial Black" charset="0"/>
            </a:endParaRPr>
          </a:p>
        </p:txBody>
      </p:sp>
      <p:pic>
        <p:nvPicPr>
          <p:cNvPr id="3" name="Picture 2" descr="chains_transparent_png_by_AbsurdWordPreferr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0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8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  <p:bldP spid="4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81666" y="1943100"/>
            <a:ext cx="6857334" cy="2308324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nit</a:t>
            </a:r>
            <a:r>
              <a:rPr lang="en-US" sz="7200" dirty="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 </a:t>
            </a:r>
            <a:r>
              <a:rPr lang="en-US" sz="7200" dirty="0" err="1">
                <a:latin typeface="Arial Black" charset="0"/>
              </a:rPr>
              <a:t>es</a:t>
            </a:r>
            <a:r>
              <a:rPr lang="en-US" sz="7200" dirty="0">
                <a:latin typeface="Arial Black" charset="0"/>
              </a:rPr>
              <a:t> </a:t>
            </a:r>
            <a:r>
              <a:rPr lang="en-US" sz="7200" dirty="0" err="1">
                <a:latin typeface="Arial Black" charset="0"/>
              </a:rPr>
              <a:t>un</a:t>
            </a:r>
            <a:r>
              <a:rPr lang="en-US" sz="7200" dirty="0" err="1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 </a:t>
            </a:r>
          </a:p>
          <a:p>
            <a:pPr algn="ctr"/>
            <a:r>
              <a:rPr lang="en-US" sz="7200" dirty="0" err="1">
                <a:latin typeface="Arial Black" charset="0"/>
              </a:rPr>
              <a:t>chic</a:t>
            </a:r>
            <a:r>
              <a:rPr lang="en-US" sz="7200" dirty="0" err="1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 </a:t>
            </a:r>
            <a:r>
              <a:rPr lang="en-US" sz="7200" dirty="0" err="1">
                <a:latin typeface="Arial Black" charset="0"/>
              </a:rPr>
              <a:t>bonit</a:t>
            </a:r>
            <a:r>
              <a:rPr lang="en-US" sz="7200" dirty="0" err="1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2691" y="4229100"/>
            <a:ext cx="2770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español</a:t>
            </a:r>
            <a:endParaRPr lang="en-US" sz="6600" dirty="0">
              <a:solidFill>
                <a:schemeClr val="bg1"/>
              </a:solidFill>
            </a:endParaRPr>
          </a:p>
        </p:txBody>
      </p:sp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7100" y="1"/>
            <a:ext cx="1866900" cy="1866900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12997" y="495300"/>
            <a:ext cx="22667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strike="sngStrike" dirty="0" err="1">
                <a:solidFill>
                  <a:schemeClr val="bg1"/>
                </a:solidFill>
              </a:rPr>
              <a:t>inglés</a:t>
            </a:r>
            <a:endParaRPr lang="en-US" sz="6600" strike="sngStrik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71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4791807"/>
            <a:ext cx="9144000" cy="923330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5400" dirty="0" err="1">
                <a:solidFill>
                  <a:srgbClr val="2C00FB"/>
                </a:solidFill>
                <a:latin typeface="Arial Black" charset="0"/>
              </a:rPr>
              <a:t>Encadenamiento</a:t>
            </a:r>
            <a:endParaRPr lang="en-US" sz="5400" dirty="0">
              <a:solidFill>
                <a:srgbClr val="2C00FB"/>
              </a:solidFill>
              <a:latin typeface="Arial Black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2867711" y="1943100"/>
            <a:ext cx="3533089" cy="1200329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200" dirty="0" smtClean="0">
                <a:solidFill>
                  <a:srgbClr val="2C00FB"/>
                </a:solidFill>
                <a:latin typeface="Arial Black" charset="0"/>
              </a:rPr>
              <a:t>El </a:t>
            </a:r>
            <a:r>
              <a:rPr lang="en-US" sz="7200" dirty="0" err="1" smtClean="0">
                <a:solidFill>
                  <a:srgbClr val="2C00FB"/>
                </a:solidFill>
                <a:latin typeface="Arial Black" charset="0"/>
              </a:rPr>
              <a:t>otro</a:t>
            </a:r>
            <a:endParaRPr lang="en-US" sz="7200" dirty="0">
              <a:solidFill>
                <a:srgbClr val="EF1F1D"/>
              </a:solidFill>
              <a:latin typeface="SILDoulos IPA93" charset="0"/>
            </a:endParaRPr>
          </a:p>
        </p:txBody>
      </p:sp>
      <p:pic>
        <p:nvPicPr>
          <p:cNvPr id="6" name="Picture 5" descr="500px-Cadenas-ouvert-vert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4300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7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4791807"/>
            <a:ext cx="9144000" cy="923330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5400" dirty="0" err="1">
                <a:solidFill>
                  <a:srgbClr val="2C00FB"/>
                </a:solidFill>
                <a:latin typeface="Arial Black" charset="0"/>
              </a:rPr>
              <a:t>Encadenamiento</a:t>
            </a:r>
            <a:endParaRPr lang="en-US" sz="5400" dirty="0">
              <a:solidFill>
                <a:srgbClr val="2C00FB"/>
              </a:solidFill>
              <a:latin typeface="Arial Black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2628900" y="1943100"/>
            <a:ext cx="3848100" cy="1438275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2C00FB"/>
                </a:solidFill>
                <a:latin typeface="Arial Black" charset="0"/>
              </a:rPr>
              <a:t>E-</a:t>
            </a:r>
            <a:r>
              <a:rPr lang="en-US" sz="7200" dirty="0">
                <a:solidFill>
                  <a:srgbClr val="FF0000"/>
                </a:solidFill>
                <a:latin typeface="Arial Black" charset="0"/>
              </a:rPr>
              <a:t>l</a:t>
            </a:r>
            <a:r>
              <a:rPr lang="en-US" sz="7200" dirty="0">
                <a:solidFill>
                  <a:srgbClr val="2C00FB"/>
                </a:solidFill>
                <a:latin typeface="Arial Black" charset="0"/>
              </a:rPr>
              <a:t>o-</a:t>
            </a:r>
            <a:r>
              <a:rPr lang="en-US" sz="7200" dirty="0" err="1">
                <a:solidFill>
                  <a:srgbClr val="2C00FB"/>
                </a:solidFill>
                <a:latin typeface="Arial Black" charset="0"/>
              </a:rPr>
              <a:t>tro</a:t>
            </a:r>
            <a:endParaRPr lang="en-US" sz="7200" dirty="0">
              <a:solidFill>
                <a:srgbClr val="EF1F1D"/>
              </a:solidFill>
              <a:latin typeface="SILDoulos IPA93" charset="0"/>
            </a:endParaRPr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>
            <a:off x="3505200" y="3086100"/>
            <a:ext cx="762000" cy="1219200"/>
          </a:xfrm>
          <a:prstGeom prst="upArrow">
            <a:avLst>
              <a:gd name="adj1" fmla="val 50000"/>
              <a:gd name="adj2" fmla="val 40000"/>
            </a:avLst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" name="Picture 5" descr="500px-Cadenas-ouvert-vert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4300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7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68966" cy="57150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876800" y="987504"/>
            <a:ext cx="35020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0000FF"/>
                </a:solidFill>
              </a:rPr>
              <a:t>un </a:t>
            </a:r>
            <a:r>
              <a:rPr lang="en-US" sz="6600" dirty="0">
                <a:solidFill>
                  <a:srgbClr val="FF0000"/>
                </a:solidFill>
              </a:rPr>
              <a:t>a</a:t>
            </a:r>
            <a:r>
              <a:rPr lang="en-US" sz="6600" dirty="0"/>
              <a:t>migo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71462" y="2705100"/>
            <a:ext cx="4972538" cy="110799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rgbClr val="0000FF"/>
                </a:solidFill>
              </a:rPr>
              <a:t>u</a:t>
            </a:r>
            <a:r>
              <a:rPr lang="en-US" sz="6600" b="1" dirty="0"/>
              <a:t>-</a:t>
            </a:r>
            <a:r>
              <a:rPr lang="en-US" sz="6600" b="1" dirty="0" err="1">
                <a:solidFill>
                  <a:srgbClr val="FF0000"/>
                </a:solidFill>
              </a:rPr>
              <a:t>na</a:t>
            </a:r>
            <a:r>
              <a:rPr lang="en-US" sz="6600" dirty="0"/>
              <a:t>-</a:t>
            </a:r>
            <a:r>
              <a:rPr lang="en-US" sz="6600" dirty="0" err="1"/>
              <a:t>migo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63869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76800" y="987504"/>
            <a:ext cx="321851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solidFill>
                  <a:srgbClr val="0000FF"/>
                </a:solidFill>
              </a:rPr>
              <a:t>el </a:t>
            </a:r>
            <a:r>
              <a:rPr lang="en-US" sz="6600" dirty="0">
                <a:solidFill>
                  <a:srgbClr val="FF0000"/>
                </a:solidFill>
              </a:rPr>
              <a:t>a</a:t>
            </a:r>
            <a:r>
              <a:rPr lang="en-US" sz="6600" dirty="0"/>
              <a:t>migo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71462" y="2705100"/>
            <a:ext cx="4972538" cy="110799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rgbClr val="0000FF"/>
                </a:solidFill>
              </a:rPr>
              <a:t>E</a:t>
            </a:r>
            <a:r>
              <a:rPr lang="en-US" sz="6600" b="1" dirty="0" smtClean="0"/>
              <a:t>-</a:t>
            </a:r>
            <a:r>
              <a:rPr lang="en-US" sz="6600" b="1" dirty="0">
                <a:solidFill>
                  <a:srgbClr val="FF0000"/>
                </a:solidFill>
              </a:rPr>
              <a:t>l</a:t>
            </a:r>
            <a:r>
              <a:rPr lang="en-US" sz="6600" b="1" dirty="0" smtClean="0">
                <a:solidFill>
                  <a:srgbClr val="FF0000"/>
                </a:solidFill>
              </a:rPr>
              <a:t>a</a:t>
            </a:r>
            <a:r>
              <a:rPr lang="en-US" sz="6600" dirty="0"/>
              <a:t>-</a:t>
            </a:r>
            <a:r>
              <a:rPr lang="en-US" sz="6600" dirty="0" err="1"/>
              <a:t>migo</a:t>
            </a:r>
            <a:endParaRPr lang="en-US" sz="6600" dirty="0"/>
          </a:p>
        </p:txBody>
      </p:sp>
      <p:pic>
        <p:nvPicPr>
          <p:cNvPr id="5" name="Picture 4" descr="shutterstock_411026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91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46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68966" cy="57150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191000" y="987504"/>
            <a:ext cx="4953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 smtClean="0">
                <a:solidFill>
                  <a:srgbClr val="0000FF"/>
                </a:solidFill>
              </a:rPr>
              <a:t>tus</a:t>
            </a:r>
            <a:r>
              <a:rPr lang="en-US" sz="6600" dirty="0" smtClean="0">
                <a:solidFill>
                  <a:srgbClr val="0000FF"/>
                </a:solidFill>
              </a:rPr>
              <a:t> </a:t>
            </a:r>
            <a:r>
              <a:rPr lang="en-US" sz="6600" dirty="0" smtClean="0">
                <a:solidFill>
                  <a:srgbClr val="FF0000"/>
                </a:solidFill>
              </a:rPr>
              <a:t>a</a:t>
            </a:r>
            <a:r>
              <a:rPr lang="en-US" sz="6600" dirty="0" smtClean="0"/>
              <a:t>migos</a:t>
            </a:r>
            <a:endParaRPr lang="en-US" sz="6600" dirty="0"/>
          </a:p>
        </p:txBody>
      </p:sp>
      <p:sp>
        <p:nvSpPr>
          <p:cNvPr id="4" name="TextBox 3"/>
          <p:cNvSpPr txBox="1"/>
          <p:nvPr/>
        </p:nvSpPr>
        <p:spPr>
          <a:xfrm>
            <a:off x="4171462" y="2705100"/>
            <a:ext cx="4972538" cy="110799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err="1">
                <a:solidFill>
                  <a:srgbClr val="0000FF"/>
                </a:solidFill>
              </a:rPr>
              <a:t>t</a:t>
            </a:r>
            <a:r>
              <a:rPr lang="en-US" sz="6600" b="1" dirty="0" err="1" smtClean="0">
                <a:solidFill>
                  <a:srgbClr val="0000FF"/>
                </a:solidFill>
              </a:rPr>
              <a:t>u</a:t>
            </a:r>
            <a:r>
              <a:rPr lang="en-US" sz="6600" b="1" dirty="0" err="1" smtClean="0"/>
              <a:t>-</a:t>
            </a:r>
            <a:r>
              <a:rPr lang="en-US" sz="6600" b="1" dirty="0" err="1">
                <a:solidFill>
                  <a:srgbClr val="FF0000"/>
                </a:solidFill>
              </a:rPr>
              <a:t>s</a:t>
            </a:r>
            <a:r>
              <a:rPr lang="en-US" sz="6600" b="1" dirty="0" err="1" smtClean="0">
                <a:solidFill>
                  <a:srgbClr val="FF0000"/>
                </a:solidFill>
              </a:rPr>
              <a:t>a</a:t>
            </a:r>
            <a:r>
              <a:rPr lang="en-US" sz="6600" dirty="0" err="1"/>
              <a:t>-</a:t>
            </a:r>
            <a:r>
              <a:rPr lang="en-US" sz="6600" dirty="0" err="1" smtClean="0"/>
              <a:t>migos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98913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91000" y="987504"/>
            <a:ext cx="4953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>
                <a:solidFill>
                  <a:srgbClr val="0000FF"/>
                </a:solidFill>
              </a:rPr>
              <a:t>s</a:t>
            </a:r>
            <a:r>
              <a:rPr lang="en-US" sz="6600" dirty="0" err="1" smtClean="0">
                <a:solidFill>
                  <a:srgbClr val="0000FF"/>
                </a:solidFill>
              </a:rPr>
              <a:t>us</a:t>
            </a:r>
            <a:r>
              <a:rPr lang="en-US" sz="6600" dirty="0" smtClean="0">
                <a:solidFill>
                  <a:srgbClr val="0000FF"/>
                </a:solidFill>
              </a:rPr>
              <a:t> </a:t>
            </a:r>
            <a:r>
              <a:rPr lang="en-US" sz="6600" dirty="0" smtClean="0">
                <a:solidFill>
                  <a:srgbClr val="FF0000"/>
                </a:solidFill>
              </a:rPr>
              <a:t>a</a:t>
            </a:r>
            <a:r>
              <a:rPr lang="en-US" sz="6600" dirty="0" smtClean="0"/>
              <a:t>migos</a:t>
            </a:r>
            <a:endParaRPr lang="en-US" sz="6600" dirty="0"/>
          </a:p>
        </p:txBody>
      </p:sp>
      <p:sp>
        <p:nvSpPr>
          <p:cNvPr id="4" name="TextBox 3"/>
          <p:cNvSpPr txBox="1"/>
          <p:nvPr/>
        </p:nvSpPr>
        <p:spPr>
          <a:xfrm>
            <a:off x="4171462" y="2705100"/>
            <a:ext cx="4972538" cy="110799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err="1" smtClean="0">
                <a:solidFill>
                  <a:srgbClr val="0000FF"/>
                </a:solidFill>
              </a:rPr>
              <a:t>su</a:t>
            </a:r>
            <a:r>
              <a:rPr lang="en-US" sz="6600" b="1" dirty="0" err="1" smtClean="0"/>
              <a:t>-</a:t>
            </a:r>
            <a:r>
              <a:rPr lang="en-US" sz="6600" b="1" dirty="0" err="1">
                <a:solidFill>
                  <a:srgbClr val="FF0000"/>
                </a:solidFill>
              </a:rPr>
              <a:t>s</a:t>
            </a:r>
            <a:r>
              <a:rPr lang="en-US" sz="6600" b="1" dirty="0" err="1" smtClean="0">
                <a:solidFill>
                  <a:srgbClr val="FF0000"/>
                </a:solidFill>
              </a:rPr>
              <a:t>a</a:t>
            </a:r>
            <a:r>
              <a:rPr lang="en-US" sz="6600" dirty="0" err="1"/>
              <a:t>-</a:t>
            </a:r>
            <a:r>
              <a:rPr lang="en-US" sz="6600" dirty="0" err="1" smtClean="0"/>
              <a:t>migos</a:t>
            </a:r>
            <a:endParaRPr lang="en-US" sz="6600" dirty="0"/>
          </a:p>
        </p:txBody>
      </p:sp>
      <p:pic>
        <p:nvPicPr>
          <p:cNvPr id="5" name="Picture 4" descr="shutterstock_411026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91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30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68966" cy="57150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191000" y="987504"/>
            <a:ext cx="4953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rgbClr val="0000FF"/>
                </a:solidFill>
              </a:rPr>
              <a:t>los </a:t>
            </a:r>
            <a:r>
              <a:rPr lang="en-US" sz="6600" dirty="0" smtClean="0">
                <a:solidFill>
                  <a:srgbClr val="FF0000"/>
                </a:solidFill>
              </a:rPr>
              <a:t>a</a:t>
            </a:r>
            <a:r>
              <a:rPr lang="en-US" sz="6600" dirty="0" smtClean="0"/>
              <a:t>migos</a:t>
            </a:r>
            <a:endParaRPr lang="en-US" sz="6600" dirty="0"/>
          </a:p>
        </p:txBody>
      </p:sp>
      <p:sp>
        <p:nvSpPr>
          <p:cNvPr id="4" name="TextBox 3"/>
          <p:cNvSpPr txBox="1"/>
          <p:nvPr/>
        </p:nvSpPr>
        <p:spPr>
          <a:xfrm>
            <a:off x="4171462" y="2705100"/>
            <a:ext cx="4972538" cy="110799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rgbClr val="0000FF"/>
                </a:solidFill>
              </a:rPr>
              <a:t>lo</a:t>
            </a:r>
            <a:r>
              <a:rPr lang="en-US" sz="6600" b="1" dirty="0" smtClean="0"/>
              <a:t>-</a:t>
            </a:r>
            <a:r>
              <a:rPr lang="en-US" sz="6600" b="1" dirty="0" err="1">
                <a:solidFill>
                  <a:srgbClr val="FF0000"/>
                </a:solidFill>
              </a:rPr>
              <a:t>s</a:t>
            </a:r>
            <a:r>
              <a:rPr lang="en-US" sz="6600" b="1" dirty="0" err="1" smtClean="0">
                <a:solidFill>
                  <a:srgbClr val="FF0000"/>
                </a:solidFill>
              </a:rPr>
              <a:t>a</a:t>
            </a:r>
            <a:r>
              <a:rPr lang="en-US" sz="6600" dirty="0"/>
              <a:t>-</a:t>
            </a:r>
            <a:r>
              <a:rPr lang="en-US" sz="6600" dirty="0" err="1" smtClean="0"/>
              <a:t>migos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40316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0" y="1"/>
            <a:ext cx="9144000" cy="230832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7200" dirty="0" err="1" smtClean="0">
                <a:solidFill>
                  <a:schemeClr val="bg1"/>
                </a:solidFill>
                <a:latin typeface="Arial Black" charset="0"/>
              </a:rPr>
              <a:t>Encadenamiento</a:t>
            </a:r>
            <a:endParaRPr lang="en-US" sz="7200" dirty="0">
              <a:solidFill>
                <a:schemeClr val="bg1"/>
              </a:solidFill>
              <a:latin typeface="Arial Black" charset="0"/>
            </a:endParaRPr>
          </a:p>
          <a:p>
            <a:pPr algn="ctr">
              <a:spcBef>
                <a:spcPct val="50000"/>
              </a:spcBef>
            </a:pPr>
            <a:endParaRPr lang="en-US" sz="4800" dirty="0">
              <a:solidFill>
                <a:srgbClr val="000000"/>
              </a:solidFill>
              <a:latin typeface="Arial Black" charset="0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4600" y="2323952"/>
            <a:ext cx="4038600" cy="343249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868737" y="4487862"/>
            <a:ext cx="13128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 dirty="0" err="1"/>
              <a:t>cadena</a:t>
            </a:r>
            <a:endParaRPr lang="en-US" sz="3200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943020" y="1181100"/>
            <a:ext cx="514358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Arial Black" charset="0"/>
              </a:rPr>
              <a:t>EXPLICADO</a:t>
            </a:r>
          </a:p>
        </p:txBody>
      </p:sp>
    </p:spTree>
    <p:extLst>
      <p:ext uri="{BB962C8B-B14F-4D97-AF65-F5344CB8AC3E}">
        <p14:creationId xmlns:p14="http://schemas.microsoft.com/office/powerpoint/2010/main" val="294625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59" y="546100"/>
            <a:ext cx="8128000" cy="4572000"/>
          </a:xfrm>
          <a:prstGeom prst="rect">
            <a:avLst/>
          </a:prstGeom>
        </p:spPr>
      </p:pic>
      <p:pic>
        <p:nvPicPr>
          <p:cNvPr id="2" name="perry_gloti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74000" y="4305300"/>
            <a:ext cx="812800" cy="812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33800" y="1133677"/>
            <a:ext cx="1752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dirty="0" err="1" smtClean="0">
                <a:solidFill>
                  <a:schemeClr val="bg1"/>
                </a:solidFill>
              </a:rPr>
              <a:t>ʔ</a:t>
            </a:r>
            <a:endParaRPr lang="en-US" sz="20000" dirty="0">
              <a:solidFill>
                <a:schemeClr val="bg1"/>
              </a:solidFill>
            </a:endParaRPr>
          </a:p>
        </p:txBody>
      </p:sp>
      <p:sp>
        <p:nvSpPr>
          <p:cNvPr id="5" name="&quot;No&quot; Symbol 4"/>
          <p:cNvSpPr/>
          <p:nvPr/>
        </p:nvSpPr>
        <p:spPr bwMode="auto">
          <a:xfrm>
            <a:off x="2971800" y="1159585"/>
            <a:ext cx="2819400" cy="2540000"/>
          </a:xfrm>
          <a:prstGeom prst="noSmoking">
            <a:avLst>
              <a:gd name="adj" fmla="val 13459"/>
            </a:avLst>
          </a:prstGeom>
          <a:solidFill>
            <a:srgbClr val="FF0000">
              <a:alpha val="6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004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48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00200" y="266700"/>
            <a:ext cx="6019800" cy="769441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400" dirty="0" smtClean="0">
                <a:latin typeface="Arial Black"/>
              </a:rPr>
              <a:t>L</a:t>
            </a:r>
            <a:r>
              <a:rPr lang="en-US" sz="4400" dirty="0" smtClean="0">
                <a:solidFill>
                  <a:srgbClr val="FF0000"/>
                </a:solidFill>
                <a:latin typeface="Arial Black"/>
              </a:rPr>
              <a:t>os </a:t>
            </a:r>
            <a:r>
              <a:rPr lang="en-US" sz="4400" dirty="0" err="1" smtClean="0">
                <a:solidFill>
                  <a:srgbClr val="FF0000"/>
                </a:solidFill>
                <a:latin typeface="Arial Black"/>
              </a:rPr>
              <a:t>Á</a:t>
            </a:r>
            <a:r>
              <a:rPr lang="en-US" sz="4400" dirty="0" err="1" smtClean="0">
                <a:latin typeface="Arial Black"/>
              </a:rPr>
              <a:t>ngeles</a:t>
            </a:r>
            <a:endParaRPr lang="en-US" sz="4400" dirty="0"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95517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100"/>
            <a:ext cx="5753100" cy="5753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0200" y="2300526"/>
            <a:ext cx="365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0" dirty="0" smtClean="0"/>
              <a:t>¿Preguntas?</a:t>
            </a:r>
            <a:endParaRPr lang="es-ES_tradnl" sz="5000" dirty="0"/>
          </a:p>
        </p:txBody>
      </p:sp>
    </p:spTree>
    <p:extLst>
      <p:ext uri="{BB962C8B-B14F-4D97-AF65-F5344CB8AC3E}">
        <p14:creationId xmlns:p14="http://schemas.microsoft.com/office/powerpoint/2010/main" val="70182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00200" y="266700"/>
            <a:ext cx="6019800" cy="769441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400">
                <a:latin typeface="Arial Black"/>
              </a:rPr>
              <a:t>L</a:t>
            </a:r>
            <a:r>
              <a:rPr lang="en-US" sz="4400">
                <a:solidFill>
                  <a:srgbClr val="FF0000"/>
                </a:solidFill>
                <a:latin typeface="Arial Black"/>
              </a:rPr>
              <a:t>o—s A</a:t>
            </a:r>
            <a:r>
              <a:rPr lang="en-US" sz="4400">
                <a:latin typeface="Arial Black"/>
              </a:rPr>
              <a:t>n—ge—les</a:t>
            </a: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3906441"/>
            <a:ext cx="9144000" cy="1846659"/>
          </a:xfrm>
          <a:prstGeom prst="rect">
            <a:avLst/>
          </a:prstGeom>
          <a:solidFill>
            <a:srgbClr val="FFF001"/>
          </a:solidFill>
          <a:ln w="38100">
            <a:solidFill>
              <a:srgbClr val="FB00B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latin typeface="Arial Black"/>
              </a:rPr>
              <a:t>siempre</a:t>
            </a:r>
            <a:r>
              <a:rPr lang="en-US" sz="2800" dirty="0">
                <a:latin typeface="Arial Black"/>
              </a:rPr>
              <a:t> se divide</a:t>
            </a:r>
            <a:br>
              <a:rPr lang="en-US" sz="2800" dirty="0">
                <a:latin typeface="Arial Black"/>
              </a:rPr>
            </a:br>
            <a:r>
              <a:rPr lang="en-US" sz="6600" dirty="0">
                <a:solidFill>
                  <a:srgbClr val="FF0000"/>
                </a:solidFill>
                <a:latin typeface="Arial Black"/>
              </a:rPr>
              <a:t>V—CV </a:t>
            </a:r>
            <a:r>
              <a:rPr lang="en-US" sz="4400" dirty="0">
                <a:latin typeface="Arial Black"/>
              </a:rPr>
              <a:t/>
            </a:r>
            <a:br>
              <a:rPr lang="en-US" sz="4400" dirty="0">
                <a:latin typeface="Arial Black"/>
              </a:rPr>
            </a:br>
            <a:r>
              <a:rPr lang="en-US" sz="2000" dirty="0">
                <a:latin typeface="Arial Black"/>
              </a:rPr>
              <a:t> </a:t>
            </a:r>
            <a:endParaRPr lang="en-US" sz="2800" dirty="0">
              <a:latin typeface="Arial Black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2209800" y="1028700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3581400" y="1028700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3048000" y="1028700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>
            <a:off x="2590800" y="10287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3429000" y="9525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3886200" y="9525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13"/>
          <p:cNvSpPr>
            <a:spLocks noChangeArrowheads="1"/>
          </p:cNvSpPr>
          <p:nvPr/>
        </p:nvSpPr>
        <p:spPr bwMode="auto">
          <a:xfrm rot="20037902">
            <a:off x="2724507" y="2052533"/>
            <a:ext cx="1618576" cy="1677885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30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371600" y="2771775"/>
            <a:ext cx="6019800" cy="830997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800" dirty="0">
                <a:latin typeface="Arial Black"/>
              </a:rPr>
              <a:t>d</a:t>
            </a:r>
            <a:r>
              <a:rPr lang="en-US" sz="4800" dirty="0">
                <a:solidFill>
                  <a:srgbClr val="FF2409"/>
                </a:solidFill>
                <a:latin typeface="Arial Black"/>
              </a:rPr>
              <a:t>o</a:t>
            </a:r>
            <a:r>
              <a:rPr lang="en-US" sz="4800" dirty="0">
                <a:solidFill>
                  <a:srgbClr val="FF0000"/>
                </a:solidFill>
                <a:latin typeface="Arial Black"/>
              </a:rPr>
              <a:t>—</a:t>
            </a:r>
            <a:r>
              <a:rPr lang="en-US" sz="4800" dirty="0" smtClean="0">
                <a:solidFill>
                  <a:srgbClr val="FF0000"/>
                </a:solidFill>
                <a:latin typeface="Arial Black"/>
              </a:rPr>
              <a:t>SA</a:t>
            </a:r>
            <a:r>
              <a:rPr lang="en-US" sz="4400" dirty="0" smtClean="0">
                <a:latin typeface="Arial Black"/>
              </a:rPr>
              <a:t>—</a:t>
            </a:r>
            <a:r>
              <a:rPr lang="en-US" sz="4400" dirty="0">
                <a:latin typeface="Arial Black"/>
              </a:rPr>
              <a:t>mi—</a:t>
            </a:r>
            <a:r>
              <a:rPr lang="en-US" sz="4400" dirty="0" err="1">
                <a:latin typeface="Arial Black"/>
              </a:rPr>
              <a:t>gos</a:t>
            </a:r>
            <a:endParaRPr lang="en-US" sz="4400" dirty="0">
              <a:latin typeface="Arial Black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676400" y="3533775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186113" y="3533775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652713" y="3533775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2065217" y="35433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3055817" y="34671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3589217" y="3500437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0" y="4890473"/>
            <a:ext cx="9144000" cy="830997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800">
                <a:solidFill>
                  <a:srgbClr val="FF2409"/>
                </a:solidFill>
                <a:latin typeface="Arial Black" charset="0"/>
              </a:rPr>
              <a:t>Encadenamiento</a:t>
            </a:r>
            <a:endParaRPr lang="en-US" sz="4800">
              <a:solidFill>
                <a:srgbClr val="2C00FB"/>
              </a:solidFill>
              <a:latin typeface="Arial Black" charset="0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769441"/>
          </a:xfrm>
          <a:prstGeom prst="rect">
            <a:avLst/>
          </a:prstGeom>
          <a:solidFill>
            <a:srgbClr val="06F2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400">
                <a:latin typeface="Arial Black" charset="0"/>
              </a:rPr>
              <a:t>Ejemplos adicionales</a:t>
            </a: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1371600" y="952500"/>
            <a:ext cx="6569126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8000" dirty="0">
                <a:latin typeface="Arial Black"/>
              </a:rPr>
              <a:t>dos </a:t>
            </a:r>
            <a:r>
              <a:rPr lang="en-US" sz="8000" dirty="0" smtClean="0">
                <a:latin typeface="Arial Black"/>
              </a:rPr>
              <a:t>amigos</a:t>
            </a:r>
            <a:endParaRPr lang="en-US" sz="7200" dirty="0"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70065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371600" y="2771775"/>
            <a:ext cx="6248400" cy="830997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4800" dirty="0">
                <a:latin typeface="Arial Black"/>
              </a:rPr>
              <a:t>d</a:t>
            </a:r>
            <a:r>
              <a:rPr lang="en-US" sz="4800" dirty="0">
                <a:solidFill>
                  <a:srgbClr val="FF2409"/>
                </a:solidFill>
                <a:latin typeface="Arial Black"/>
              </a:rPr>
              <a:t>o</a:t>
            </a:r>
            <a:r>
              <a:rPr lang="en-US" sz="4800" dirty="0">
                <a:solidFill>
                  <a:srgbClr val="FF0000"/>
                </a:solidFill>
                <a:latin typeface="Arial Black"/>
              </a:rPr>
              <a:t>—</a:t>
            </a:r>
            <a:r>
              <a:rPr lang="en-US" sz="4800" dirty="0" smtClean="0">
                <a:solidFill>
                  <a:srgbClr val="FF0000"/>
                </a:solidFill>
                <a:latin typeface="Arial Black"/>
              </a:rPr>
              <a:t>SER</a:t>
            </a:r>
            <a:r>
              <a:rPr lang="en-US" sz="4400" dirty="0" smtClean="0">
                <a:latin typeface="Arial Black"/>
              </a:rPr>
              <a:t>—ma—</a:t>
            </a:r>
            <a:r>
              <a:rPr lang="en-US" sz="4400" dirty="0" err="1">
                <a:latin typeface="Arial Black"/>
              </a:rPr>
              <a:t>n</a:t>
            </a:r>
            <a:r>
              <a:rPr lang="en-US" sz="4400" dirty="0" err="1" smtClean="0">
                <a:latin typeface="Arial Black"/>
              </a:rPr>
              <a:t>os</a:t>
            </a:r>
            <a:endParaRPr lang="en-US" sz="4400" dirty="0">
              <a:latin typeface="Arial Black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676400" y="3533775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186113" y="3533775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652713" y="3533775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2065217" y="35433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3055817" y="34671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3589217" y="3500437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0" y="4890473"/>
            <a:ext cx="9144000" cy="830997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800">
                <a:solidFill>
                  <a:srgbClr val="FF2409"/>
                </a:solidFill>
                <a:latin typeface="Arial Black" charset="0"/>
              </a:rPr>
              <a:t>Encadenamiento</a:t>
            </a:r>
            <a:endParaRPr lang="en-US" sz="4800">
              <a:solidFill>
                <a:srgbClr val="2C00FB"/>
              </a:solidFill>
              <a:latin typeface="Arial Black" charset="0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769441"/>
          </a:xfrm>
          <a:prstGeom prst="rect">
            <a:avLst/>
          </a:prstGeom>
          <a:solidFill>
            <a:srgbClr val="06F2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400">
                <a:latin typeface="Arial Black" charset="0"/>
              </a:rPr>
              <a:t>Ejemplos adicionales</a:t>
            </a: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0" y="952500"/>
            <a:ext cx="914400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8000" dirty="0">
                <a:latin typeface="Arial Black"/>
              </a:rPr>
              <a:t>dos </a:t>
            </a:r>
            <a:r>
              <a:rPr lang="en-US" sz="8000" dirty="0" err="1" smtClean="0">
                <a:latin typeface="Arial Black"/>
              </a:rPr>
              <a:t>hermanos</a:t>
            </a:r>
            <a:endParaRPr lang="en-US" sz="7200" dirty="0"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51379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00200" y="2832437"/>
            <a:ext cx="6019800" cy="830997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 dirty="0">
                <a:solidFill>
                  <a:srgbClr val="FF2409"/>
                </a:solidFill>
                <a:latin typeface="Arial Black"/>
              </a:rPr>
              <a:t>E</a:t>
            </a:r>
            <a:r>
              <a:rPr lang="en-US" sz="4800" dirty="0">
                <a:solidFill>
                  <a:srgbClr val="FF0000"/>
                </a:solidFill>
                <a:latin typeface="Arial Black"/>
              </a:rPr>
              <a:t>—</a:t>
            </a:r>
            <a:r>
              <a:rPr lang="en-US" sz="4800" dirty="0" err="1">
                <a:solidFill>
                  <a:srgbClr val="FF0000"/>
                </a:solidFill>
                <a:latin typeface="Arial Black"/>
              </a:rPr>
              <a:t>ne</a:t>
            </a:r>
            <a:r>
              <a:rPr lang="en-US" sz="4800" dirty="0" err="1">
                <a:latin typeface="Arial Black"/>
              </a:rPr>
              <a:t>s</a:t>
            </a:r>
            <a:r>
              <a:rPr lang="en-US" sz="4400" dirty="0">
                <a:latin typeface="Arial Black"/>
              </a:rPr>
              <a:t>—</a:t>
            </a:r>
            <a:r>
              <a:rPr lang="en-US" sz="4400" dirty="0" err="1" smtClean="0">
                <a:latin typeface="Arial Black"/>
              </a:rPr>
              <a:t>te</a:t>
            </a:r>
            <a:r>
              <a:rPr lang="en-US" sz="4400" dirty="0" smtClean="0">
                <a:latin typeface="Arial Black"/>
              </a:rPr>
              <a:t>…</a:t>
            </a:r>
            <a:endParaRPr lang="en-US" sz="4400" dirty="0">
              <a:latin typeface="Arial Black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427292" y="3594437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937005" y="3594437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403605" y="3586163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2808292" y="3594437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3798892" y="3518237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4256092" y="3518237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0" y="4761524"/>
            <a:ext cx="9144000" cy="830997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800">
                <a:solidFill>
                  <a:srgbClr val="FF2409"/>
                </a:solidFill>
                <a:latin typeface="Arial Black" charset="0"/>
              </a:rPr>
              <a:t>Encadenamiento</a:t>
            </a:r>
            <a:endParaRPr lang="en-US" sz="4800">
              <a:solidFill>
                <a:srgbClr val="2C00FB"/>
              </a:solidFill>
              <a:latin typeface="Arial Black" charset="0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769441"/>
          </a:xfrm>
          <a:prstGeom prst="rect">
            <a:avLst/>
          </a:prstGeom>
          <a:solidFill>
            <a:srgbClr val="06F2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400">
                <a:latin typeface="Arial Black" charset="0"/>
              </a:rPr>
              <a:t>Ejemplos adicionales</a:t>
            </a: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1600200" y="1028700"/>
            <a:ext cx="6019800" cy="830997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800" dirty="0">
                <a:solidFill>
                  <a:srgbClr val="FF2409"/>
                </a:solidFill>
                <a:latin typeface="Arial Black"/>
              </a:rPr>
              <a:t>   E</a:t>
            </a:r>
            <a:r>
              <a:rPr lang="en-US" sz="4800" dirty="0">
                <a:solidFill>
                  <a:srgbClr val="FF0000"/>
                </a:solidFill>
                <a:latin typeface="Arial Black"/>
              </a:rPr>
              <a:t>n </a:t>
            </a:r>
            <a:r>
              <a:rPr lang="en-US" sz="4800" dirty="0" err="1" smtClean="0">
                <a:solidFill>
                  <a:srgbClr val="FF0000"/>
                </a:solidFill>
                <a:latin typeface="Arial Black"/>
              </a:rPr>
              <a:t>e</a:t>
            </a:r>
            <a:r>
              <a:rPr lang="en-US" sz="4800" dirty="0" err="1" smtClean="0">
                <a:latin typeface="Arial Black"/>
              </a:rPr>
              <a:t>s</a:t>
            </a:r>
            <a:r>
              <a:rPr lang="en-US" sz="4400" dirty="0" err="1" smtClean="0">
                <a:latin typeface="Arial Black"/>
              </a:rPr>
              <a:t>te</a:t>
            </a:r>
            <a:r>
              <a:rPr lang="en-US" sz="4400" dirty="0" smtClean="0">
                <a:latin typeface="Arial Black"/>
              </a:rPr>
              <a:t>…</a:t>
            </a:r>
            <a:endParaRPr lang="en-US" sz="4400" dirty="0">
              <a:latin typeface="Arial Black"/>
            </a:endParaRPr>
          </a:p>
        </p:txBody>
      </p:sp>
      <p:sp>
        <p:nvSpPr>
          <p:cNvPr id="12" name="AutoShape 12"/>
          <p:cNvSpPr>
            <a:spLocks noChangeArrowheads="1"/>
          </p:cNvSpPr>
          <p:nvPr/>
        </p:nvSpPr>
        <p:spPr bwMode="auto">
          <a:xfrm>
            <a:off x="2743200" y="1790700"/>
            <a:ext cx="914400" cy="9144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11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75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25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utoUpdateAnimBg="0"/>
      <p:bldP spid="3" grpId="0" build="p" autoUpdateAnimBg="0" advAuto="0"/>
      <p:bldP spid="4" grpId="0" build="p" autoUpdateAnimBg="0" advAuto="0"/>
      <p:bldP spid="5" grpId="0" build="p" autoUpdateAnimBg="0" advAuto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219200" y="2857500"/>
            <a:ext cx="6858000" cy="830997"/>
          </a:xfrm>
          <a:prstGeom prst="rect">
            <a:avLst/>
          </a:prstGeom>
          <a:solidFill>
            <a:srgbClr val="E9FF0C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800">
                <a:latin typeface="Arial Black"/>
              </a:rPr>
              <a:t>E-nes</a:t>
            </a:r>
            <a:r>
              <a:rPr lang="en-US" sz="4400">
                <a:latin typeface="Arial Black"/>
              </a:rPr>
              <a:t>-t</a:t>
            </a:r>
            <a:r>
              <a:rPr lang="en-US" sz="4400">
                <a:solidFill>
                  <a:srgbClr val="ED181E"/>
                </a:solidFill>
                <a:latin typeface="Arial Black"/>
              </a:rPr>
              <a:t>o</a:t>
            </a:r>
            <a:r>
              <a:rPr lang="en-US" sz="4400">
                <a:latin typeface="Arial Black"/>
              </a:rPr>
              <a:t>—</a:t>
            </a:r>
            <a:r>
              <a:rPr lang="en-US" sz="4400">
                <a:solidFill>
                  <a:srgbClr val="ED181E"/>
                </a:solidFill>
                <a:latin typeface="Arial Black"/>
              </a:rPr>
              <a:t>sa</a:t>
            </a:r>
            <a:r>
              <a:rPr lang="en-US" sz="4400">
                <a:latin typeface="Arial Black"/>
              </a:rPr>
              <a:t>-ños …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352800" y="3729037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786313" y="3729037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4252913" y="3729037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3733800" y="3652837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4648200" y="35433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5105400" y="35433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0" y="1352"/>
            <a:ext cx="9144000" cy="769441"/>
          </a:xfrm>
          <a:prstGeom prst="rect">
            <a:avLst/>
          </a:prstGeom>
          <a:solidFill>
            <a:srgbClr val="06F2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400">
                <a:latin typeface="Arial Black" charset="0"/>
              </a:rPr>
              <a:t>Ejemplos adicionales</a:t>
            </a: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1219200" y="1104900"/>
            <a:ext cx="6019800" cy="830997"/>
          </a:xfrm>
          <a:prstGeom prst="rect">
            <a:avLst/>
          </a:prstGeom>
          <a:solidFill>
            <a:srgbClr val="E9FF0C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800">
                <a:solidFill>
                  <a:srgbClr val="FF2409"/>
                </a:solidFill>
                <a:latin typeface="Arial Black"/>
              </a:rPr>
              <a:t> </a:t>
            </a:r>
            <a:r>
              <a:rPr lang="en-US" sz="4800">
                <a:latin typeface="Arial Black"/>
              </a:rPr>
              <a:t>En es</a:t>
            </a:r>
            <a:r>
              <a:rPr lang="en-US" sz="4400">
                <a:latin typeface="Arial Black"/>
              </a:rPr>
              <a:t>t</a:t>
            </a:r>
            <a:r>
              <a:rPr lang="en-US" sz="4400">
                <a:solidFill>
                  <a:srgbClr val="ED181E"/>
                </a:solidFill>
                <a:latin typeface="Arial Black"/>
              </a:rPr>
              <a:t>os a</a:t>
            </a:r>
            <a:r>
              <a:rPr lang="en-US" sz="4400">
                <a:latin typeface="Arial Black"/>
              </a:rPr>
              <a:t>ños …</a:t>
            </a:r>
          </a:p>
        </p:txBody>
      </p:sp>
      <p:sp>
        <p:nvSpPr>
          <p:cNvPr id="11" name="AutoShape 12"/>
          <p:cNvSpPr>
            <a:spLocks noChangeArrowheads="1"/>
          </p:cNvSpPr>
          <p:nvPr/>
        </p:nvSpPr>
        <p:spPr bwMode="auto">
          <a:xfrm>
            <a:off x="3886200" y="1866900"/>
            <a:ext cx="914400" cy="9144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0" y="4883027"/>
            <a:ext cx="9144000" cy="830997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800">
                <a:solidFill>
                  <a:srgbClr val="FF2409"/>
                </a:solidFill>
                <a:latin typeface="Arial Black" charset="0"/>
              </a:rPr>
              <a:t>Encadenamiento</a:t>
            </a:r>
            <a:endParaRPr lang="en-US" sz="4800">
              <a:solidFill>
                <a:srgbClr val="2C00FB"/>
              </a:solidFill>
              <a:latin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36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75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utoUpdateAnimBg="0"/>
      <p:bldP spid="3" grpId="0" build="p" autoUpdateAnimBg="0" advAuto="0"/>
      <p:bldP spid="4" grpId="0" build="p" autoUpdateAnimBg="0" advAuto="0"/>
      <p:bldP spid="5" grpId="0" build="p" autoUpdateAnimBg="0" advAuto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143000" y="1028700"/>
            <a:ext cx="6858000" cy="746125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>
                <a:solidFill>
                  <a:srgbClr val="000000"/>
                </a:solidFill>
                <a:latin typeface="Arial Black" charset="0"/>
              </a:rPr>
              <a:t>Encadenamiento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752600" y="1943100"/>
            <a:ext cx="5721350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000000"/>
                </a:solidFill>
                <a:latin typeface="Arial Black" charset="0"/>
              </a:rPr>
              <a:t>EJERCICIO</a:t>
            </a:r>
          </a:p>
        </p:txBody>
      </p:sp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1828800" y="3238500"/>
            <a:ext cx="5867400" cy="1838325"/>
          </a:xfrm>
          <a:prstGeom prst="rightArrow">
            <a:avLst>
              <a:gd name="adj1" fmla="val 50000"/>
              <a:gd name="adj2" fmla="val 79793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92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371600" y="1028700"/>
            <a:ext cx="6391493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742950" lvl="2" indent="-514350">
              <a:buAutoNum type="arabicPeriod"/>
            </a:pPr>
            <a:r>
              <a:rPr lang="es-ES_tradnl" sz="3200" b="1" dirty="0" smtClean="0">
                <a:latin typeface="Palatino" charset="0"/>
              </a:rPr>
              <a:t>E </a:t>
            </a:r>
            <a:r>
              <a:rPr lang="es-ES_tradnl" sz="3200" b="1" dirty="0">
                <a:solidFill>
                  <a:srgbClr val="FF0000"/>
                </a:solidFill>
                <a:latin typeface="Palatino" charset="0"/>
              </a:rPr>
              <a:t>—s u</a:t>
            </a:r>
            <a:r>
              <a:rPr lang="es-ES_tradnl" sz="3200" b="1" dirty="0">
                <a:latin typeface="Palatino" charset="0"/>
              </a:rPr>
              <a:t>na </a:t>
            </a:r>
            <a:r>
              <a:rPr lang="es-ES_tradnl" sz="3200" b="1" dirty="0" smtClean="0">
                <a:latin typeface="Palatino" charset="0"/>
              </a:rPr>
              <a:t>lástima</a:t>
            </a:r>
          </a:p>
          <a:p>
            <a:pPr marL="228600" lvl="2"/>
            <a:endParaRPr lang="es-ES_tradnl" sz="3200" b="1" dirty="0">
              <a:latin typeface="Palatino" charset="0"/>
            </a:endParaRPr>
          </a:p>
          <a:p>
            <a:pPr marL="742950" lvl="2" indent="-514350">
              <a:buAutoNum type="arabicPeriod" startAt="2"/>
            </a:pPr>
            <a:r>
              <a:rPr lang="es-ES_tradnl" sz="3200" b="1" dirty="0" smtClean="0">
                <a:latin typeface="Palatino" charset="0"/>
              </a:rPr>
              <a:t>¿</a:t>
            </a:r>
            <a:r>
              <a:rPr lang="es-ES_tradnl" sz="3200" b="1" dirty="0">
                <a:latin typeface="Palatino" charset="0"/>
              </a:rPr>
              <a:t>Piensa</a:t>
            </a:r>
            <a:r>
              <a:rPr lang="es-ES_tradnl" sz="3200" b="1" dirty="0">
                <a:solidFill>
                  <a:srgbClr val="FF0000"/>
                </a:solidFill>
                <a:latin typeface="Palatino" charset="0"/>
              </a:rPr>
              <a:t>—s a</a:t>
            </a:r>
            <a:r>
              <a:rPr lang="es-ES_tradnl" sz="3200" b="1" dirty="0">
                <a:latin typeface="Palatino" charset="0"/>
              </a:rPr>
              <a:t>sí?</a:t>
            </a:r>
          </a:p>
          <a:p>
            <a:pPr marL="742950" lvl="2" indent="-514350">
              <a:buAutoNum type="arabicPeriod" startAt="2"/>
            </a:pPr>
            <a:endParaRPr lang="es-ES_tradnl" sz="3200" b="1" dirty="0">
              <a:latin typeface="Palatino" charset="0"/>
            </a:endParaRPr>
          </a:p>
          <a:p>
            <a:pPr marL="742950" lvl="2" indent="-514350">
              <a:buAutoNum type="arabicPeriod" startAt="2"/>
            </a:pPr>
            <a:r>
              <a:rPr lang="es-ES_tradnl" sz="3200" b="1" dirty="0" smtClean="0">
                <a:latin typeface="Palatino" charset="0"/>
              </a:rPr>
              <a:t>¡</a:t>
            </a:r>
            <a:r>
              <a:rPr lang="es-ES_tradnl" sz="3200" b="1" dirty="0">
                <a:latin typeface="Palatino" charset="0"/>
              </a:rPr>
              <a:t>Ve</a:t>
            </a:r>
            <a:r>
              <a:rPr lang="es-ES_tradnl" sz="3200" b="1" dirty="0">
                <a:solidFill>
                  <a:srgbClr val="FF0000"/>
                </a:solidFill>
                <a:latin typeface="Palatino" charset="0"/>
              </a:rPr>
              <a:t>—n y</a:t>
            </a:r>
            <a:r>
              <a:rPr lang="es-ES_tradnl" sz="3200" b="1" dirty="0">
                <a:latin typeface="Palatino" charset="0"/>
              </a:rPr>
              <a:t> báñate</a:t>
            </a:r>
            <a:r>
              <a:rPr lang="es-ES_tradnl" sz="3200" b="1" dirty="0" smtClean="0">
                <a:latin typeface="Palatino" charset="0"/>
              </a:rPr>
              <a:t>!</a:t>
            </a:r>
          </a:p>
          <a:p>
            <a:pPr marL="742950" lvl="2" indent="-514350">
              <a:buAutoNum type="arabicPeriod" startAt="2"/>
            </a:pPr>
            <a:endParaRPr lang="es-ES_tradnl" sz="3200" b="1" dirty="0">
              <a:latin typeface="Palatino" charset="0"/>
            </a:endParaRPr>
          </a:p>
          <a:p>
            <a:pPr marL="742950" lvl="2" indent="-514350">
              <a:buAutoNum type="arabicPeriod" startAt="2"/>
            </a:pPr>
            <a:r>
              <a:rPr lang="es-ES_tradnl" sz="2800" b="1" dirty="0" smtClean="0">
                <a:latin typeface="Palatino" charset="0"/>
              </a:rPr>
              <a:t>La</a:t>
            </a:r>
            <a:r>
              <a:rPr lang="es-ES_tradnl" sz="2800" b="1" dirty="0">
                <a:solidFill>
                  <a:srgbClr val="FF0000"/>
                </a:solidFill>
                <a:latin typeface="Palatino" charset="0"/>
              </a:rPr>
              <a:t>—s </a:t>
            </a:r>
            <a:r>
              <a:rPr lang="es-ES_tradnl" sz="2800" b="1" dirty="0" err="1">
                <a:solidFill>
                  <a:srgbClr val="FF0000"/>
                </a:solidFill>
                <a:latin typeface="Palatino" charset="0"/>
              </a:rPr>
              <a:t>ins</a:t>
            </a:r>
            <a:r>
              <a:rPr lang="es-ES_tradnl" sz="2800" b="1" dirty="0" err="1">
                <a:latin typeface="Palatino" charset="0"/>
              </a:rPr>
              <a:t>truccione</a:t>
            </a:r>
            <a:r>
              <a:rPr lang="es-ES_tradnl" sz="2800" b="1" dirty="0">
                <a:solidFill>
                  <a:srgbClr val="FF0000"/>
                </a:solidFill>
                <a:latin typeface="Palatino" charset="0"/>
              </a:rPr>
              <a:t>—s es</a:t>
            </a:r>
            <a:r>
              <a:rPr lang="es-ES_tradnl" sz="2800" b="1" dirty="0">
                <a:latin typeface="Palatino" charset="0"/>
              </a:rPr>
              <a:t>tá</a:t>
            </a:r>
            <a:r>
              <a:rPr lang="es-ES_tradnl" sz="2800" b="1" dirty="0">
                <a:solidFill>
                  <a:srgbClr val="FF0000"/>
                </a:solidFill>
                <a:latin typeface="Palatino" charset="0"/>
              </a:rPr>
              <a:t>—n a</a:t>
            </a:r>
            <a:r>
              <a:rPr lang="es-ES_tradnl" sz="2800" b="1" dirty="0">
                <a:latin typeface="Palatino" charset="0"/>
              </a:rPr>
              <a:t>quí</a:t>
            </a:r>
            <a:r>
              <a:rPr lang="es-ES_tradnl" sz="2800" b="1" dirty="0" smtClean="0">
                <a:latin typeface="Palatino" charset="0"/>
              </a:rPr>
              <a:t>.</a:t>
            </a:r>
            <a:endParaRPr lang="es-ES_tradnl" sz="3200" b="1" dirty="0">
              <a:latin typeface="Palatino" charset="0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438400" y="1104900"/>
            <a:ext cx="9906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505200" y="2019300"/>
            <a:ext cx="9144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743200" y="3009900"/>
            <a:ext cx="9906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514600" y="4000500"/>
            <a:ext cx="11430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5181600" y="4000500"/>
            <a:ext cx="9144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6400800" y="4000500"/>
            <a:ext cx="8382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02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143000" y="806827"/>
            <a:ext cx="6456892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228600" lvl="2"/>
            <a:r>
              <a:rPr lang="es-ES_tradnl" sz="3200" b="1" dirty="0" smtClean="0">
                <a:solidFill>
                  <a:srgbClr val="0000FF"/>
                </a:solidFill>
                <a:latin typeface="Palatino" charset="0"/>
              </a:rPr>
              <a:t>5</a:t>
            </a:r>
            <a:r>
              <a:rPr lang="es-ES_tradnl" sz="3200" b="1" dirty="0">
                <a:solidFill>
                  <a:srgbClr val="0000FF"/>
                </a:solidFill>
                <a:latin typeface="Palatino" charset="0"/>
              </a:rPr>
              <a:t>.	</a:t>
            </a:r>
            <a:r>
              <a:rPr lang="es-ES_tradnl" sz="2800" b="1" dirty="0">
                <a:latin typeface="Palatino" charset="0"/>
              </a:rPr>
              <a:t>Lo</a:t>
            </a:r>
            <a:r>
              <a:rPr lang="es-ES_tradnl" sz="2800" b="1" dirty="0">
                <a:solidFill>
                  <a:srgbClr val="FF0000"/>
                </a:solidFill>
                <a:latin typeface="Palatino" charset="0"/>
              </a:rPr>
              <a:t>—s a</a:t>
            </a:r>
            <a:r>
              <a:rPr lang="es-ES_tradnl" sz="2800" b="1" dirty="0">
                <a:latin typeface="Palatino" charset="0"/>
              </a:rPr>
              <a:t>migo</a:t>
            </a:r>
            <a:r>
              <a:rPr lang="es-ES_tradnl" sz="2800" b="1" dirty="0">
                <a:solidFill>
                  <a:srgbClr val="FF0000"/>
                </a:solidFill>
                <a:latin typeface="Palatino" charset="0"/>
              </a:rPr>
              <a:t>—s es</a:t>
            </a:r>
            <a:r>
              <a:rPr lang="es-ES_tradnl" sz="2800" b="1" dirty="0">
                <a:latin typeface="Palatino" charset="0"/>
              </a:rPr>
              <a:t>tá</a:t>
            </a:r>
            <a:r>
              <a:rPr lang="es-ES_tradnl" sz="2800" b="1" dirty="0">
                <a:solidFill>
                  <a:srgbClr val="FF0000"/>
                </a:solidFill>
                <a:latin typeface="Palatino" charset="0"/>
              </a:rPr>
              <a:t>—n e—n O</a:t>
            </a:r>
            <a:r>
              <a:rPr lang="es-ES_tradnl" sz="2800" b="1" dirty="0">
                <a:solidFill>
                  <a:schemeClr val="accent2"/>
                </a:solidFill>
                <a:latin typeface="Palatino" charset="0"/>
              </a:rPr>
              <a:t>s</a:t>
            </a:r>
            <a:r>
              <a:rPr lang="es-ES_tradnl" sz="2800" b="1" dirty="0">
                <a:latin typeface="Palatino" charset="0"/>
              </a:rPr>
              <a:t>lo.</a:t>
            </a:r>
          </a:p>
          <a:p>
            <a:pPr marL="228600" lvl="2"/>
            <a:endParaRPr lang="es-ES_tradnl" sz="3200" b="1" dirty="0">
              <a:latin typeface="Palatino" charset="0"/>
            </a:endParaRPr>
          </a:p>
          <a:p>
            <a:pPr marL="228600" lvl="2"/>
            <a:r>
              <a:rPr lang="es-ES_tradnl" sz="3200" b="1" dirty="0">
                <a:solidFill>
                  <a:srgbClr val="0000FF"/>
                </a:solidFill>
                <a:latin typeface="Palatino" charset="0"/>
              </a:rPr>
              <a:t>6.	</a:t>
            </a:r>
            <a:r>
              <a:rPr lang="es-ES_tradnl" sz="3200" b="1" dirty="0">
                <a:latin typeface="Palatino" charset="0"/>
              </a:rPr>
              <a:t>Su</a:t>
            </a:r>
            <a:r>
              <a:rPr lang="es-ES_tradnl" sz="3200" b="1" dirty="0">
                <a:solidFill>
                  <a:srgbClr val="FF0000"/>
                </a:solidFill>
                <a:latin typeface="Palatino" charset="0"/>
              </a:rPr>
              <a:t>—s a</a:t>
            </a:r>
            <a:r>
              <a:rPr lang="es-ES_tradnl" sz="3200" b="1" dirty="0">
                <a:latin typeface="Palatino" charset="0"/>
              </a:rPr>
              <a:t>buelos vive</a:t>
            </a:r>
            <a:r>
              <a:rPr lang="es-ES_tradnl" sz="3200" b="1" dirty="0">
                <a:solidFill>
                  <a:srgbClr val="FF0000"/>
                </a:solidFill>
                <a:latin typeface="Palatino" charset="0"/>
              </a:rPr>
              <a:t>—n</a:t>
            </a:r>
            <a:r>
              <a:rPr lang="es-ES_tradnl" sz="3200" b="1" dirty="0">
                <a:latin typeface="Palatino" charset="0"/>
              </a:rPr>
              <a:t> </a:t>
            </a:r>
            <a:r>
              <a:rPr lang="es-ES_tradnl" sz="3200" b="1" dirty="0">
                <a:solidFill>
                  <a:srgbClr val="FF0000"/>
                </a:solidFill>
                <a:latin typeface="Palatino" charset="0"/>
              </a:rPr>
              <a:t>a</a:t>
            </a:r>
            <a:r>
              <a:rPr lang="es-ES_tradnl" sz="3200" b="1" dirty="0">
                <a:latin typeface="Palatino" charset="0"/>
              </a:rPr>
              <a:t>llí.</a:t>
            </a:r>
          </a:p>
          <a:p>
            <a:pPr marL="228600" lvl="2"/>
            <a:endParaRPr lang="es-ES_tradnl" sz="3200" b="1" dirty="0">
              <a:latin typeface="Palatino" charset="0"/>
            </a:endParaRPr>
          </a:p>
          <a:p>
            <a:pPr marL="228600" lvl="2"/>
            <a:r>
              <a:rPr lang="es-ES_tradnl" sz="3200" b="1" dirty="0">
                <a:solidFill>
                  <a:srgbClr val="0000FF"/>
                </a:solidFill>
                <a:latin typeface="Palatino" charset="0"/>
              </a:rPr>
              <a:t>7.	</a:t>
            </a:r>
            <a:r>
              <a:rPr lang="es-ES_tradnl" sz="3200" b="1" dirty="0">
                <a:latin typeface="Palatino" charset="0"/>
              </a:rPr>
              <a:t>¡</a:t>
            </a:r>
            <a:r>
              <a:rPr lang="es-ES_tradnl" sz="3200" b="1" dirty="0" err="1">
                <a:latin typeface="Palatino" charset="0"/>
              </a:rPr>
              <a:t>Hablemo</a:t>
            </a:r>
            <a:r>
              <a:rPr lang="es-ES_tradnl" sz="3200" b="1" dirty="0">
                <a:solidFill>
                  <a:srgbClr val="FF0000"/>
                </a:solidFill>
                <a:latin typeface="Palatino" charset="0"/>
              </a:rPr>
              <a:t>—s es</a:t>
            </a:r>
            <a:r>
              <a:rPr lang="es-ES_tradnl" sz="3200" b="1" dirty="0">
                <a:latin typeface="Palatino" charset="0"/>
              </a:rPr>
              <a:t>pañol!</a:t>
            </a:r>
          </a:p>
          <a:p>
            <a:pPr marL="228600" lvl="2"/>
            <a:endParaRPr lang="es-ES_tradnl" sz="3200" b="1" dirty="0">
              <a:latin typeface="Palatino" charset="0"/>
            </a:endParaRPr>
          </a:p>
          <a:p>
            <a:pPr marL="228600" lvl="2"/>
            <a:r>
              <a:rPr lang="es-ES_tradnl" sz="3200" b="1" dirty="0">
                <a:solidFill>
                  <a:srgbClr val="0000FF"/>
                </a:solidFill>
                <a:latin typeface="Palatino" charset="0"/>
              </a:rPr>
              <a:t>8.	</a:t>
            </a:r>
            <a:r>
              <a:rPr lang="es-ES_tradnl" sz="3200" b="1" dirty="0">
                <a:latin typeface="Palatino" charset="0"/>
              </a:rPr>
              <a:t>¿</a:t>
            </a:r>
            <a:r>
              <a:rPr lang="es-ES_tradnl" sz="3200" b="1" dirty="0" err="1">
                <a:latin typeface="Palatino" charset="0"/>
              </a:rPr>
              <a:t>Quié</a:t>
            </a:r>
            <a:r>
              <a:rPr lang="es-ES_tradnl" sz="3200" b="1" dirty="0">
                <a:solidFill>
                  <a:srgbClr val="FF0000"/>
                </a:solidFill>
                <a:latin typeface="Palatino" charset="0"/>
              </a:rPr>
              <a:t>—n e—s él</a:t>
            </a:r>
            <a:r>
              <a:rPr lang="es-ES_tradnl" sz="3200" b="1" dirty="0">
                <a:latin typeface="Palatino" charset="0"/>
              </a:rPr>
              <a:t>?</a:t>
            </a:r>
          </a:p>
          <a:p>
            <a:pPr marL="228600" lvl="2"/>
            <a:endParaRPr lang="es-ES_tradnl" sz="3200" b="1" dirty="0">
              <a:latin typeface="Palatino" charset="0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438400" y="902565"/>
            <a:ext cx="8382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114800" y="902565"/>
            <a:ext cx="9144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5334000" y="902565"/>
            <a:ext cx="8382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2514600" y="1816965"/>
            <a:ext cx="9144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5562600" y="1816965"/>
            <a:ext cx="9906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Rectangle 15"/>
          <p:cNvSpPr>
            <a:spLocks noChangeArrowheads="1"/>
          </p:cNvSpPr>
          <p:nvPr/>
        </p:nvSpPr>
        <p:spPr bwMode="auto">
          <a:xfrm>
            <a:off x="3886200" y="2807565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16"/>
          <p:cNvSpPr>
            <a:spLocks noChangeArrowheads="1"/>
          </p:cNvSpPr>
          <p:nvPr/>
        </p:nvSpPr>
        <p:spPr bwMode="auto">
          <a:xfrm>
            <a:off x="3200400" y="3798165"/>
            <a:ext cx="9144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17"/>
          <p:cNvSpPr>
            <a:spLocks noChangeArrowheads="1"/>
          </p:cNvSpPr>
          <p:nvPr/>
        </p:nvSpPr>
        <p:spPr bwMode="auto">
          <a:xfrm>
            <a:off x="4114800" y="3798165"/>
            <a:ext cx="9906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6172200" y="905385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4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143000" y="419100"/>
            <a:ext cx="6858000" cy="746125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>
                <a:solidFill>
                  <a:srgbClr val="000000"/>
                </a:solidFill>
                <a:latin typeface="Arial Black" charset="0"/>
              </a:rPr>
              <a:t>Encadenamiento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752600" y="1333500"/>
            <a:ext cx="5721350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000000"/>
                </a:solidFill>
                <a:latin typeface="Arial Black" charset="0"/>
              </a:rPr>
              <a:t>EJERCICIO</a:t>
            </a:r>
          </a:p>
        </p:txBody>
      </p:sp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1752600" y="2781300"/>
            <a:ext cx="5943600" cy="2438400"/>
          </a:xfrm>
          <a:prstGeom prst="rightArrow">
            <a:avLst>
              <a:gd name="adj1" fmla="val 50000"/>
              <a:gd name="adj2" fmla="val 71246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057400" y="3314700"/>
            <a:ext cx="508317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dirty="0" err="1" smtClean="0">
                <a:solidFill>
                  <a:srgbClr val="FF0000"/>
                </a:solidFill>
                <a:latin typeface="Arial Black" charset="0"/>
              </a:rPr>
              <a:t>Identificad</a:t>
            </a:r>
            <a:r>
              <a:rPr lang="en-US" sz="3600" dirty="0" smtClean="0">
                <a:solidFill>
                  <a:srgbClr val="FF0000"/>
                </a:solidFill>
                <a:latin typeface="Arial Black" charset="0"/>
              </a:rPr>
              <a:t> </a:t>
            </a:r>
            <a:r>
              <a:rPr lang="en-US" sz="3600" dirty="0">
                <a:solidFill>
                  <a:srgbClr val="FF0000"/>
                </a:solidFill>
                <a:latin typeface="Arial Black" charset="0"/>
              </a:rPr>
              <a:t>los </a:t>
            </a:r>
            <a:r>
              <a:rPr lang="en-US" sz="3600" dirty="0" err="1">
                <a:solidFill>
                  <a:srgbClr val="FF0000"/>
                </a:solidFill>
                <a:latin typeface="Arial Black" charset="0"/>
              </a:rPr>
              <a:t>encadenamientos</a:t>
            </a:r>
            <a:endParaRPr lang="en-US" sz="3600" dirty="0">
              <a:solidFill>
                <a:srgbClr val="FF0000"/>
              </a:solidFill>
              <a:latin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29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0" y="1028700"/>
            <a:ext cx="60499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 dirty="0" err="1">
                <a:latin typeface="Arial Black" charset="0"/>
              </a:rPr>
              <a:t>Es</a:t>
            </a:r>
            <a:r>
              <a:rPr lang="en-US" sz="3600" dirty="0">
                <a:latin typeface="Arial Black" charset="0"/>
              </a:rPr>
              <a:t> de gran </a:t>
            </a:r>
            <a:r>
              <a:rPr lang="en-US" sz="3600" dirty="0" err="1">
                <a:latin typeface="Arial Black" charset="0"/>
              </a:rPr>
              <a:t>importancia</a:t>
            </a:r>
            <a:endParaRPr lang="en-US" sz="3600" dirty="0">
              <a:latin typeface="Arial Black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47800" y="2705100"/>
            <a:ext cx="6553200" cy="64633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3600">
                <a:latin typeface="Arial Black" charset="0"/>
              </a:rPr>
              <a:t>Es de gra—</a:t>
            </a:r>
            <a:r>
              <a:rPr lang="en-US" sz="3600">
                <a:solidFill>
                  <a:srgbClr val="FF0000"/>
                </a:solidFill>
                <a:latin typeface="Arial Black" charset="0"/>
              </a:rPr>
              <a:t>n i</a:t>
            </a:r>
            <a:r>
              <a:rPr lang="en-US" sz="3600">
                <a:latin typeface="Arial Black" charset="0"/>
              </a:rPr>
              <a:t>mportancia</a:t>
            </a:r>
          </a:p>
        </p:txBody>
      </p:sp>
      <p:sp>
        <p:nvSpPr>
          <p:cNvPr id="6" name="Up Arrow 5"/>
          <p:cNvSpPr/>
          <p:nvPr/>
        </p:nvSpPr>
        <p:spPr bwMode="auto">
          <a:xfrm>
            <a:off x="4114800" y="3467100"/>
            <a:ext cx="1143000" cy="2057400"/>
          </a:xfrm>
          <a:prstGeom prst="upArrow">
            <a:avLst>
              <a:gd name="adj1" fmla="val 50000"/>
              <a:gd name="adj2" fmla="val 45540"/>
            </a:avLst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33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rgbClr val="FFFF00"/>
                </a:solidFill>
              </a:rPr>
              <a:t>repaso</a:t>
            </a:r>
          </a:p>
          <a:p>
            <a:pPr algn="ctr"/>
            <a:r>
              <a:rPr lang="es-ES_tradnl" sz="6600" dirty="0" smtClean="0">
                <a:solidFill>
                  <a:srgbClr val="FFFF00"/>
                </a:solidFill>
              </a:rPr>
              <a:t>ENEMIGO</a:t>
            </a:r>
          </a:p>
          <a:p>
            <a:pPr algn="ctr"/>
            <a:r>
              <a:rPr lang="es-ES_tradnl" sz="6600" dirty="0" smtClean="0">
                <a:solidFill>
                  <a:srgbClr val="FFFFFF"/>
                </a:solidFill>
              </a:rPr>
              <a:t># 2</a:t>
            </a:r>
          </a:p>
        </p:txBody>
      </p:sp>
    </p:spTree>
    <p:extLst>
      <p:ext uri="{BB962C8B-B14F-4D97-AF65-F5344CB8AC3E}">
        <p14:creationId xmlns:p14="http://schemas.microsoft.com/office/powerpoint/2010/main" val="354292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1295400" y="1028700"/>
            <a:ext cx="60499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 dirty="0">
                <a:latin typeface="Arial Black" charset="0"/>
              </a:rPr>
              <a:t>¿Has </a:t>
            </a:r>
            <a:r>
              <a:rPr lang="en-US" sz="3600" dirty="0" err="1">
                <a:latin typeface="Arial Black" charset="0"/>
              </a:rPr>
              <a:t>ido</a:t>
            </a:r>
            <a:r>
              <a:rPr lang="en-US" sz="3600" dirty="0">
                <a:latin typeface="Arial Black" charset="0"/>
              </a:rPr>
              <a:t> a Proctor?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219200" y="2705100"/>
            <a:ext cx="6553200" cy="64633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3600">
                <a:latin typeface="Arial Black" charset="0"/>
              </a:rPr>
              <a:t>¿Ha—</a:t>
            </a:r>
            <a:r>
              <a:rPr lang="en-US" sz="3600">
                <a:solidFill>
                  <a:srgbClr val="FF0000"/>
                </a:solidFill>
                <a:latin typeface="Arial Black" charset="0"/>
              </a:rPr>
              <a:t>s i</a:t>
            </a:r>
            <a:r>
              <a:rPr lang="en-US" sz="3600">
                <a:latin typeface="Arial Black" charset="0"/>
              </a:rPr>
              <a:t>do a Proctor?</a:t>
            </a:r>
          </a:p>
        </p:txBody>
      </p:sp>
      <p:sp>
        <p:nvSpPr>
          <p:cNvPr id="12" name="Up Arrow 11"/>
          <p:cNvSpPr/>
          <p:nvPr/>
        </p:nvSpPr>
        <p:spPr bwMode="auto">
          <a:xfrm>
            <a:off x="2590800" y="3543300"/>
            <a:ext cx="990600" cy="1752600"/>
          </a:xfrm>
          <a:prstGeom prst="upArrow">
            <a:avLst/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79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¡</a:t>
            </a:r>
            <a:r>
              <a:rPr lang="en-US" sz="2800" dirty="0" err="1">
                <a:solidFill>
                  <a:srgbClr val="E9FF0C"/>
                </a:solidFill>
                <a:latin typeface="Arial Black" charset="0"/>
              </a:rPr>
              <a:t>Encuentre</a:t>
            </a:r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 los </a:t>
            </a:r>
            <a:r>
              <a:rPr lang="en-US" sz="2800" dirty="0" err="1">
                <a:solidFill>
                  <a:srgbClr val="E9FF0C"/>
                </a:solidFill>
                <a:latin typeface="Arial Black" charset="0"/>
              </a:rPr>
              <a:t>encadenamientos</a:t>
            </a:r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!</a:t>
            </a:r>
          </a:p>
          <a:p>
            <a:pPr algn="ctr"/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(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apúntelos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por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escrito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)</a:t>
            </a:r>
            <a:endParaRPr lang="en-US" sz="1600" dirty="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219200" y="1028700"/>
            <a:ext cx="60499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>
                <a:latin typeface="Arial Black" charset="0"/>
              </a:rPr>
              <a:t>¡Ven a vernos ahora!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43000" y="2705100"/>
            <a:ext cx="6553200" cy="584776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3200">
                <a:latin typeface="Arial Black" charset="0"/>
              </a:rPr>
              <a:t>¡Ve—</a:t>
            </a:r>
            <a:r>
              <a:rPr lang="en-US" sz="3200">
                <a:solidFill>
                  <a:srgbClr val="FF0000"/>
                </a:solidFill>
                <a:latin typeface="Arial Black" charset="0"/>
              </a:rPr>
              <a:t>n a </a:t>
            </a:r>
            <a:r>
              <a:rPr lang="en-US" sz="3200">
                <a:latin typeface="Arial Black" charset="0"/>
              </a:rPr>
              <a:t>verno —</a:t>
            </a:r>
            <a:r>
              <a:rPr lang="en-US" sz="3200">
                <a:solidFill>
                  <a:srgbClr val="FF0000"/>
                </a:solidFill>
                <a:latin typeface="Arial Black" charset="0"/>
              </a:rPr>
              <a:t>sa</a:t>
            </a:r>
            <a:r>
              <a:rPr lang="en-US" sz="3200">
                <a:latin typeface="Arial Black" charset="0"/>
              </a:rPr>
              <a:t> —hora!</a:t>
            </a:r>
          </a:p>
        </p:txBody>
      </p:sp>
      <p:sp>
        <p:nvSpPr>
          <p:cNvPr id="6" name="Up Arrow 5"/>
          <p:cNvSpPr/>
          <p:nvPr/>
        </p:nvSpPr>
        <p:spPr bwMode="auto">
          <a:xfrm>
            <a:off x="2286000" y="3467100"/>
            <a:ext cx="990600" cy="1752600"/>
          </a:xfrm>
          <a:prstGeom prst="upArrow">
            <a:avLst/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8" name="Up Arrow 7"/>
          <p:cNvSpPr/>
          <p:nvPr/>
        </p:nvSpPr>
        <p:spPr bwMode="auto">
          <a:xfrm>
            <a:off x="4724400" y="3390900"/>
            <a:ext cx="990600" cy="1828800"/>
          </a:xfrm>
          <a:prstGeom prst="upArrow">
            <a:avLst/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28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066800" y="1104900"/>
            <a:ext cx="6477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600" dirty="0">
                <a:latin typeface="Arial Black" charset="0"/>
              </a:rPr>
              <a:t>¡</a:t>
            </a:r>
            <a:r>
              <a:rPr lang="en-US" sz="3600" dirty="0" err="1">
                <a:latin typeface="Arial Black" charset="0"/>
              </a:rPr>
              <a:t>Ellos</a:t>
            </a:r>
            <a:r>
              <a:rPr lang="en-US" sz="3600" dirty="0">
                <a:latin typeface="Arial Black" charset="0"/>
              </a:rPr>
              <a:t> </a:t>
            </a:r>
            <a:r>
              <a:rPr lang="en-US" sz="3600" dirty="0" err="1">
                <a:latin typeface="Arial Black" charset="0"/>
              </a:rPr>
              <a:t>entendieron</a:t>
            </a:r>
            <a:r>
              <a:rPr lang="en-US" sz="3600" dirty="0">
                <a:latin typeface="Arial Black" charset="0"/>
              </a:rPr>
              <a:t> </a:t>
            </a:r>
            <a:r>
              <a:rPr lang="en-US" sz="3600" dirty="0" err="1">
                <a:latin typeface="Arial Black" charset="0"/>
              </a:rPr>
              <a:t>todo</a:t>
            </a:r>
            <a:r>
              <a:rPr lang="en-US" sz="3600" dirty="0">
                <a:latin typeface="Arial Black" charset="0"/>
              </a:rPr>
              <a:t>!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0600" y="2781300"/>
            <a:ext cx="6553200" cy="584776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3200">
                <a:latin typeface="Arial Black" charset="0"/>
              </a:rPr>
              <a:t>¡Ello—</a:t>
            </a:r>
            <a:r>
              <a:rPr lang="en-US" sz="3200">
                <a:solidFill>
                  <a:srgbClr val="FF0000"/>
                </a:solidFill>
                <a:latin typeface="Arial Black" charset="0"/>
              </a:rPr>
              <a:t>s e </a:t>
            </a:r>
            <a:r>
              <a:rPr lang="en-US" sz="3200">
                <a:latin typeface="Arial Black" charset="0"/>
              </a:rPr>
              <a:t>ntendieron todo!</a:t>
            </a:r>
          </a:p>
        </p:txBody>
      </p:sp>
      <p:sp>
        <p:nvSpPr>
          <p:cNvPr id="6" name="Up Arrow 5"/>
          <p:cNvSpPr/>
          <p:nvPr/>
        </p:nvSpPr>
        <p:spPr bwMode="auto">
          <a:xfrm>
            <a:off x="2286000" y="3543300"/>
            <a:ext cx="990600" cy="1676400"/>
          </a:xfrm>
          <a:prstGeom prst="upArrow">
            <a:avLst/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51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1638300"/>
            <a:ext cx="6324600" cy="3378200"/>
          </a:xfrm>
          <a:prstGeom prst="rect">
            <a:avLst/>
          </a:prstGeom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2076450" y="1790700"/>
            <a:ext cx="49911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  <a:latin typeface="Arial Black" charset="0"/>
              </a:rPr>
              <a:t>¡No hay </a:t>
            </a:r>
            <a:r>
              <a:rPr lang="en-US" sz="3600" dirty="0" err="1" smtClean="0">
                <a:solidFill>
                  <a:srgbClr val="FF0000"/>
                </a:solidFill>
                <a:latin typeface="Arial Black" charset="0"/>
              </a:rPr>
              <a:t>que</a:t>
            </a:r>
            <a:r>
              <a:rPr lang="en-US" sz="3600" dirty="0" smtClean="0">
                <a:solidFill>
                  <a:srgbClr val="FF0000"/>
                </a:solidFill>
                <a:latin typeface="Arial Black" charset="0"/>
              </a:rPr>
              <a:t> </a:t>
            </a:r>
            <a:r>
              <a:rPr lang="en-US" sz="3600" dirty="0" err="1" smtClean="0">
                <a:solidFill>
                  <a:srgbClr val="FF0000"/>
                </a:solidFill>
                <a:latin typeface="Arial Black" charset="0"/>
              </a:rPr>
              <a:t>correr</a:t>
            </a:r>
            <a:r>
              <a:rPr lang="en-US" sz="3600" dirty="0" smtClean="0">
                <a:solidFill>
                  <a:srgbClr val="FF0000"/>
                </a:solidFill>
                <a:latin typeface="Arial Black" charset="0"/>
              </a:rPr>
              <a:t>!</a:t>
            </a:r>
            <a:endParaRPr lang="en-US" sz="3600" dirty="0">
              <a:solidFill>
                <a:srgbClr val="FF0000"/>
              </a:solidFill>
              <a:latin typeface="Arial Black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933700" y="495300"/>
            <a:ext cx="32766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600" dirty="0" smtClean="0">
                <a:latin typeface="Arial Black" charset="0"/>
              </a:rPr>
              <a:t>¡</a:t>
            </a:r>
            <a:r>
              <a:rPr lang="en-US" sz="3600" dirty="0" err="1" smtClean="0">
                <a:latin typeface="Arial Black" charset="0"/>
              </a:rPr>
              <a:t>Recuerden</a:t>
            </a:r>
            <a:r>
              <a:rPr lang="en-US" sz="3600" dirty="0" smtClean="0">
                <a:latin typeface="Arial Black" charset="0"/>
              </a:rPr>
              <a:t>!</a:t>
            </a:r>
            <a:endParaRPr lang="en-US" sz="3600" dirty="0">
              <a:latin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14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676400" y="1638300"/>
            <a:ext cx="647700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6600" dirty="0">
                <a:latin typeface="Arial Black" charset="0"/>
              </a:rPr>
              <a:t>Son </a:t>
            </a:r>
            <a:r>
              <a:rPr lang="en-US" sz="6600" dirty="0" err="1">
                <a:latin typeface="Arial Black" charset="0"/>
              </a:rPr>
              <a:t>unos</a:t>
            </a:r>
            <a:r>
              <a:rPr lang="en-US" sz="6600" dirty="0">
                <a:latin typeface="Arial Black" charset="0"/>
              </a:rPr>
              <a:t> </a:t>
            </a:r>
            <a:r>
              <a:rPr lang="en-US" sz="6600" dirty="0" err="1">
                <a:latin typeface="Arial Black" charset="0"/>
              </a:rPr>
              <a:t>estudiantes</a:t>
            </a:r>
            <a:r>
              <a:rPr lang="en-US" sz="6600" dirty="0">
                <a:latin typeface="Arial Black" charset="0"/>
              </a:rPr>
              <a:t> </a:t>
            </a:r>
            <a:r>
              <a:rPr lang="en-US" sz="6600" dirty="0" err="1">
                <a:latin typeface="Arial Black" charset="0"/>
              </a:rPr>
              <a:t>atrevidos</a:t>
            </a:r>
            <a:r>
              <a:rPr lang="en-US" sz="6600" dirty="0">
                <a:latin typeface="Arial Black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90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¡</a:t>
            </a:r>
            <a:r>
              <a:rPr lang="en-US" sz="2800" dirty="0" err="1">
                <a:solidFill>
                  <a:srgbClr val="E9FF0C"/>
                </a:solidFill>
                <a:latin typeface="Arial Black" charset="0"/>
              </a:rPr>
              <a:t>Encuentre</a:t>
            </a:r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 los </a:t>
            </a:r>
            <a:r>
              <a:rPr lang="en-US" sz="2800" dirty="0" err="1">
                <a:solidFill>
                  <a:srgbClr val="E9FF0C"/>
                </a:solidFill>
                <a:latin typeface="Arial Black" charset="0"/>
              </a:rPr>
              <a:t>encadenamientos</a:t>
            </a:r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!</a:t>
            </a:r>
          </a:p>
          <a:p>
            <a:pPr algn="ctr"/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(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apúntelos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por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escrito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)</a:t>
            </a:r>
            <a:endParaRPr lang="en-US" sz="1600" dirty="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447800" y="1790700"/>
            <a:ext cx="6858000" cy="313932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6600">
                <a:latin typeface="Arial Black" charset="0"/>
              </a:rPr>
              <a:t>So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n u</a:t>
            </a:r>
            <a:r>
              <a:rPr lang="en-US" sz="6600">
                <a:latin typeface="Arial Black" charset="0"/>
              </a:rPr>
              <a:t>no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s e</a:t>
            </a:r>
            <a:r>
              <a:rPr lang="en-US" sz="6600">
                <a:latin typeface="Arial Black" charset="0"/>
              </a:rPr>
              <a:t>studiante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s a</a:t>
            </a:r>
            <a:r>
              <a:rPr lang="en-US" sz="6600">
                <a:latin typeface="Arial Black" charset="0"/>
              </a:rPr>
              <a:t>trevidos.</a:t>
            </a:r>
          </a:p>
        </p:txBody>
      </p:sp>
    </p:spTree>
    <p:extLst>
      <p:ext uri="{BB962C8B-B14F-4D97-AF65-F5344CB8AC3E}">
        <p14:creationId xmlns:p14="http://schemas.microsoft.com/office/powerpoint/2010/main" val="110902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¡</a:t>
            </a:r>
            <a:r>
              <a:rPr lang="en-US" sz="2800" dirty="0" err="1">
                <a:solidFill>
                  <a:srgbClr val="E9FF0C"/>
                </a:solidFill>
                <a:latin typeface="Arial Black" charset="0"/>
              </a:rPr>
              <a:t>Encuentre</a:t>
            </a:r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 los </a:t>
            </a:r>
            <a:r>
              <a:rPr lang="en-US" sz="2800" dirty="0" err="1">
                <a:solidFill>
                  <a:srgbClr val="E9FF0C"/>
                </a:solidFill>
                <a:latin typeface="Arial Black" charset="0"/>
              </a:rPr>
              <a:t>encadenamientos</a:t>
            </a:r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!</a:t>
            </a:r>
          </a:p>
          <a:p>
            <a:pPr algn="ctr"/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(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apúntelos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por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escrito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)</a:t>
            </a:r>
            <a:endParaRPr lang="en-US" sz="1600" dirty="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0" y="1828800"/>
            <a:ext cx="6477000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6600" dirty="0">
                <a:latin typeface="Arial Black" charset="0"/>
              </a:rPr>
              <a:t>¿</a:t>
            </a:r>
            <a:r>
              <a:rPr lang="en-US" sz="6600" dirty="0" err="1">
                <a:latin typeface="Arial Black" charset="0"/>
              </a:rPr>
              <a:t>Cómo</a:t>
            </a:r>
            <a:r>
              <a:rPr lang="en-US" sz="6600" dirty="0">
                <a:latin typeface="Arial Black" charset="0"/>
              </a:rPr>
              <a:t> </a:t>
            </a:r>
            <a:r>
              <a:rPr lang="en-US" sz="6600" dirty="0" err="1">
                <a:latin typeface="Arial Black" charset="0"/>
              </a:rPr>
              <a:t>están</a:t>
            </a:r>
            <a:endParaRPr lang="en-US" sz="6600" dirty="0">
              <a:latin typeface="Arial Black" charset="0"/>
            </a:endParaRPr>
          </a:p>
          <a:p>
            <a:r>
              <a:rPr lang="en-US" sz="6600" dirty="0" err="1">
                <a:latin typeface="Arial Black" charset="0"/>
              </a:rPr>
              <a:t>ustedes</a:t>
            </a:r>
            <a:r>
              <a:rPr lang="en-US" sz="6600" dirty="0">
                <a:latin typeface="Arial Black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5820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143000" y="1828800"/>
            <a:ext cx="6858000" cy="2123658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6600">
                <a:latin typeface="Arial Black" charset="0"/>
              </a:rPr>
              <a:t>¿Cómo está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n</a:t>
            </a:r>
          </a:p>
          <a:p>
            <a:r>
              <a:rPr lang="en-US" sz="6600">
                <a:solidFill>
                  <a:srgbClr val="FF0000"/>
                </a:solidFill>
                <a:latin typeface="Arial Black" charset="0"/>
              </a:rPr>
              <a:t>u</a:t>
            </a:r>
            <a:r>
              <a:rPr lang="en-US" sz="6600">
                <a:latin typeface="Arial Black" charset="0"/>
              </a:rPr>
              <a:t>stedes?</a:t>
            </a:r>
          </a:p>
        </p:txBody>
      </p:sp>
    </p:spTree>
    <p:extLst>
      <p:ext uri="{BB962C8B-B14F-4D97-AF65-F5344CB8AC3E}">
        <p14:creationId xmlns:p14="http://schemas.microsoft.com/office/powerpoint/2010/main" val="33976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1446550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8800" dirty="0" err="1" smtClean="0">
                <a:solidFill>
                  <a:srgbClr val="FF0000"/>
                </a:solidFill>
                <a:latin typeface="Arial Black"/>
                <a:cs typeface="+mn-cs"/>
              </a:rPr>
              <a:t>Resumen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822692"/>
            <a:ext cx="8305800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 smtClean="0"/>
              <a:t>Hay que evitar la </a:t>
            </a:r>
            <a:r>
              <a:rPr lang="es-ES_tradnl" sz="2400" dirty="0" err="1" smtClean="0"/>
              <a:t>schwa</a:t>
            </a:r>
            <a:r>
              <a:rPr lang="es-ES_tradnl" sz="2400" dirty="0" smtClean="0"/>
              <a:t> /</a:t>
            </a:r>
            <a:r>
              <a:rPr lang="en-US" sz="2400" dirty="0" err="1" smtClean="0"/>
              <a:t>ə</a:t>
            </a:r>
            <a:r>
              <a:rPr lang="en-US" sz="2400" dirty="0" smtClean="0"/>
              <a:t>/</a:t>
            </a:r>
            <a:endParaRPr lang="es-ES_tradnl" sz="2400" dirty="0" smtClean="0"/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 smtClean="0"/>
              <a:t>Las vocales deben ser tensas y cortas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 smtClean="0"/>
              <a:t>No aspiramos /p, t, k/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 smtClean="0"/>
              <a:t>Pronunciamos /b, d, g/ “suave”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 smtClean="0"/>
              <a:t>“s” es suave (como la serpiente)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 smtClean="0">
                <a:solidFill>
                  <a:srgbClr val="FF0000"/>
                </a:solidFill>
              </a:rPr>
              <a:t>Enlazamos las palabras (VCV -&gt;  V-CV)</a:t>
            </a:r>
            <a:endParaRPr lang="es-ES_tradnl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06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100"/>
            <a:ext cx="5753100" cy="5753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0200" y="2300526"/>
            <a:ext cx="365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0" dirty="0" smtClean="0"/>
              <a:t>¿Preguntas?</a:t>
            </a:r>
            <a:endParaRPr lang="es-ES_tradnl" sz="5000" dirty="0"/>
          </a:p>
        </p:txBody>
      </p:sp>
    </p:spTree>
    <p:extLst>
      <p:ext uri="{BB962C8B-B14F-4D97-AF65-F5344CB8AC3E}">
        <p14:creationId xmlns:p14="http://schemas.microsoft.com/office/powerpoint/2010/main" val="105599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"/>
            <a:ext cx="9144000" cy="507251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4340304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smtClean="0">
                <a:solidFill>
                  <a:srgbClr val="FF0000"/>
                </a:solidFill>
                <a:latin typeface="Arial Black"/>
                <a:cs typeface="Arial Black"/>
              </a:rPr>
              <a:t>La </a:t>
            </a: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Arial Black"/>
              </a:rPr>
              <a:t>aspiración</a:t>
            </a:r>
            <a:endParaRPr lang="en-US" sz="6600" dirty="0">
              <a:solidFill>
                <a:srgbClr val="FF0000"/>
              </a:solidFill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3886200" y="1181100"/>
            <a:ext cx="1447800" cy="1200329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 dirty="0" err="1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6600" baseline="30000" dirty="0" err="1">
                <a:solidFill>
                  <a:srgbClr val="EF1F1D"/>
                </a:solidFill>
                <a:latin typeface="SILDoulos IPA93" charset="0"/>
              </a:rPr>
              <a:t>h</a:t>
            </a:r>
            <a:endParaRPr lang="en-US" baseline="30000" dirty="0">
              <a:solidFill>
                <a:srgbClr val="EF1F1D"/>
              </a:solidFill>
              <a:latin typeface="SILDoulos IPA93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667000" y="2781300"/>
            <a:ext cx="3657600" cy="1107996"/>
          </a:xfrm>
          <a:prstGeom prst="rect">
            <a:avLst/>
          </a:prstGeom>
          <a:solidFill>
            <a:srgbClr val="FFF94A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pPr algn="ctr"/>
            <a:r>
              <a:rPr lang="en-US" sz="6600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6600" baseline="30000">
                <a:solidFill>
                  <a:srgbClr val="EF1F1D"/>
                </a:solidFill>
                <a:latin typeface="SILDoulos IPA93" charset="0"/>
              </a:rPr>
              <a:t>h</a:t>
            </a:r>
            <a:r>
              <a:rPr lang="en-US" sz="6000">
                <a:solidFill>
                  <a:srgbClr val="0000FF"/>
                </a:solidFill>
                <a:latin typeface="SILDoulos IPA93" charset="0"/>
              </a:rPr>
              <a:t>a</a:t>
            </a:r>
            <a:r>
              <a:rPr lang="en-US" sz="6000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5400" baseline="30000">
                <a:solidFill>
                  <a:srgbClr val="EF1F1D"/>
                </a:solidFill>
                <a:latin typeface="SILDoulos IPA93" charset="0"/>
              </a:rPr>
              <a:t>h</a:t>
            </a:r>
            <a:r>
              <a:rPr lang="en-US" sz="6000">
                <a:solidFill>
                  <a:srgbClr val="0000FF"/>
                </a:solidFill>
                <a:latin typeface="SILDoulos IPA93" charset="0"/>
              </a:rPr>
              <a:t>el</a:t>
            </a:r>
            <a:endParaRPr lang="en-US" baseline="30000">
              <a:solidFill>
                <a:srgbClr val="0000FF"/>
              </a:solidFill>
              <a:latin typeface="SILDoulos IPA9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86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1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95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¡</a:t>
            </a:r>
            <a:r>
              <a:rPr lang="en-US" sz="6600" dirty="0" err="1" smtClean="0"/>
              <a:t>Practicad</a:t>
            </a:r>
            <a:r>
              <a:rPr lang="en-US" sz="6600" dirty="0" smtClean="0"/>
              <a:t> en casa!</a:t>
            </a:r>
            <a:endParaRPr lang="en-US" sz="6600" dirty="0"/>
          </a:p>
        </p:txBody>
      </p:sp>
      <p:sp>
        <p:nvSpPr>
          <p:cNvPr id="3" name="TextBox 2"/>
          <p:cNvSpPr txBox="1"/>
          <p:nvPr/>
        </p:nvSpPr>
        <p:spPr>
          <a:xfrm>
            <a:off x="567784" y="2324100"/>
            <a:ext cx="77380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000" dirty="0"/>
              <a:t>http://</a:t>
            </a:r>
            <a:r>
              <a:rPr lang="en-US" sz="3000" dirty="0" err="1"/>
              <a:t>www.uiowa.edu</a:t>
            </a:r>
            <a:r>
              <a:rPr lang="en-US" sz="3000" dirty="0"/>
              <a:t>/~</a:t>
            </a:r>
            <a:r>
              <a:rPr lang="en-US" sz="3000" dirty="0" err="1"/>
              <a:t>acadtech</a:t>
            </a:r>
            <a:r>
              <a:rPr lang="en-US" sz="3000" dirty="0"/>
              <a:t>/phonetics</a:t>
            </a:r>
            <a:r>
              <a:rPr lang="en-US" sz="3000" dirty="0" smtClean="0"/>
              <a:t>/</a:t>
            </a:r>
            <a:endParaRPr lang="en-US" sz="3000" dirty="0"/>
          </a:p>
        </p:txBody>
      </p:sp>
      <p:pic>
        <p:nvPicPr>
          <p:cNvPr id="4" name="Picture 3" descr="header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79"/>
          <a:stretch/>
        </p:blipFill>
        <p:spPr>
          <a:xfrm>
            <a:off x="1369865" y="3574411"/>
            <a:ext cx="2227121" cy="2032463"/>
          </a:xfrm>
          <a:prstGeom prst="rect">
            <a:avLst/>
          </a:prstGeom>
        </p:spPr>
      </p:pic>
      <p:pic>
        <p:nvPicPr>
          <p:cNvPr id="5" name="Picture 4" descr="header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19" b="49960"/>
          <a:stretch/>
        </p:blipFill>
        <p:spPr>
          <a:xfrm>
            <a:off x="3795071" y="4050254"/>
            <a:ext cx="4967929" cy="101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8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8001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/>
              <a:t>¡Gracias por venir!</a:t>
            </a:r>
            <a:endParaRPr lang="es-ES_tradnl" sz="6600" dirty="0"/>
          </a:p>
        </p:txBody>
      </p:sp>
      <p:pic>
        <p:nvPicPr>
          <p:cNvPr id="3" name="Picture 2" descr="happy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400300"/>
            <a:ext cx="3611880" cy="241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1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rgbClr val="FF0000"/>
                </a:solidFill>
              </a:rPr>
              <a:t>repaso</a:t>
            </a:r>
          </a:p>
          <a:p>
            <a:pPr algn="ctr"/>
            <a:r>
              <a:rPr lang="es-ES_tradnl" sz="6600" dirty="0" smtClean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 smtClean="0">
                <a:solidFill>
                  <a:srgbClr val="FFFFFF"/>
                </a:solidFill>
              </a:rPr>
              <a:t># 2</a:t>
            </a:r>
          </a:p>
        </p:txBody>
      </p:sp>
      <p:pic>
        <p:nvPicPr>
          <p:cNvPr id="3" name="Picture 2" descr="5324496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529" y="603997"/>
            <a:ext cx="5951071" cy="446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9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ooks 16x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radition">
      <a:majorFont>
        <a:latin typeface="Candara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andara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1B558C7-619B-49BE-9097-7FCBDADD4E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834</Words>
  <Application>Microsoft Macintosh PowerPoint</Application>
  <PresentationFormat>On-screen Show (16:10)</PresentationFormat>
  <Paragraphs>316</Paragraphs>
  <Slides>81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1" baseType="lpstr">
      <vt:lpstr>Arial Black</vt:lpstr>
      <vt:lpstr>Candara</vt:lpstr>
      <vt:lpstr>Century Gothic</vt:lpstr>
      <vt:lpstr>ＭＳ Ｐゴシック</vt:lpstr>
      <vt:lpstr>Palatino</vt:lpstr>
      <vt:lpstr>SILDoulos IPA93</vt:lpstr>
      <vt:lpstr>Times</vt:lpstr>
      <vt:lpstr>メイリオ</vt:lpstr>
      <vt:lpstr>Arial</vt:lpstr>
      <vt:lpstr>Books 16x9</vt:lpstr>
      <vt:lpstr>Clínica de pronunciación:  Sesión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modified xsi:type="dcterms:W3CDTF">2018-08-03T00:48:08Z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TC027879409991</vt:lpwstr>
  </property>
</Properties>
</file>